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1071" r:id="rId2"/>
    <p:sldId id="1210" r:id="rId3"/>
    <p:sldId id="1235" r:id="rId4"/>
    <p:sldId id="1294" r:id="rId5"/>
    <p:sldId id="1299" r:id="rId6"/>
    <p:sldId id="1279" r:id="rId7"/>
    <p:sldId id="1280" r:id="rId8"/>
    <p:sldId id="1297" r:id="rId9"/>
    <p:sldId id="1301" r:id="rId10"/>
    <p:sldId id="1300" r:id="rId11"/>
    <p:sldId id="1281" r:id="rId12"/>
    <p:sldId id="1302" r:id="rId13"/>
    <p:sldId id="1303" r:id="rId14"/>
    <p:sldId id="1304" r:id="rId15"/>
    <p:sldId id="1283" r:id="rId16"/>
    <p:sldId id="1284" r:id="rId17"/>
    <p:sldId id="1285" r:id="rId18"/>
    <p:sldId id="1286" r:id="rId19"/>
    <p:sldId id="1287" r:id="rId20"/>
    <p:sldId id="1288" r:id="rId21"/>
    <p:sldId id="1289" r:id="rId22"/>
    <p:sldId id="1290" r:id="rId23"/>
    <p:sldId id="1291" r:id="rId24"/>
    <p:sldId id="1292" r:id="rId25"/>
    <p:sldId id="1293" r:id="rId26"/>
  </p:sldIdLst>
  <p:sldSz cx="9144000" cy="6858000" type="screen4x3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9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8">
          <p15:clr>
            <a:srgbClr val="A4A3A4"/>
          </p15:clr>
        </p15:guide>
        <p15:guide id="2" pos="217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CD"/>
    <a:srgbClr val="008F92"/>
    <a:srgbClr val="008487"/>
    <a:srgbClr val="0075BF"/>
    <a:srgbClr val="034EA2"/>
    <a:srgbClr val="C68F06"/>
    <a:srgbClr val="DB2C03"/>
    <a:srgbClr val="EBAC07"/>
    <a:srgbClr val="163C46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26" autoAdjust="0"/>
    <p:restoredTop sz="95116" autoAdjust="0"/>
  </p:normalViewPr>
  <p:slideViewPr>
    <p:cSldViewPr>
      <p:cViewPr varScale="1">
        <p:scale>
          <a:sx n="81" d="100"/>
          <a:sy n="81" d="100"/>
        </p:scale>
        <p:origin x="642" y="66"/>
      </p:cViewPr>
      <p:guideLst>
        <p:guide orient="horz" pos="2158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78"/>
        <p:guide pos="21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61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45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98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013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13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564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042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50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422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9295031C-36FB-4BFB-B547-5049AC3C4D20}" type="slidenum">
              <a:rPr lang="zh-CN" altLang="en-US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2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23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1200" b="1" dirty="0">
                <a:ln/>
                <a:solidFill>
                  <a:schemeClr val="accent3"/>
                </a:solidFill>
              </a:rPr>
              <a:t>以太网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(Ethernet)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数据帧的长度必须在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46-1500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字节之间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,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这是由以太网的物理特性决定的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.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这个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1500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字节被称为链路层的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MTU(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最大传输单元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200" b="1" dirty="0">
                <a:ln/>
                <a:solidFill>
                  <a:schemeClr val="accent3"/>
                </a:solidFill>
              </a:rPr>
              <a:t>1500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字节就是网络层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IP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数据报的长度限制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200" b="1" dirty="0">
                <a:ln/>
                <a:solidFill>
                  <a:schemeClr val="accent3"/>
                </a:solidFill>
              </a:rPr>
              <a:t>IP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数据报的首部为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20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字节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,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所以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IP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数据报的数据区长度最大为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1480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字节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200" b="1" dirty="0">
                <a:ln/>
                <a:solidFill>
                  <a:schemeClr val="accent3"/>
                </a:solidFill>
              </a:rPr>
              <a:t>1480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字节是用来放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TCP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传来的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TCP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报文段或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UDP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传来的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UDP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数据报的</a:t>
            </a:r>
            <a:endParaRPr lang="en-US" altLang="zh-CN" sz="1200" b="1" dirty="0">
              <a:ln/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200" b="1" dirty="0">
                <a:ln/>
                <a:solidFill>
                  <a:schemeClr val="accent3"/>
                </a:solidFill>
              </a:rPr>
              <a:t>UDP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数据报的首部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8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字节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,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所以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UDP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数据报的数据区最大长度为</a:t>
            </a:r>
            <a:r>
              <a:rPr lang="en-US" altLang="zh-CN" sz="1200" b="1" dirty="0">
                <a:ln/>
                <a:solidFill>
                  <a:schemeClr val="accent3"/>
                </a:solidFill>
              </a:rPr>
              <a:t>1472</a:t>
            </a:r>
            <a:r>
              <a:rPr lang="zh-CN" altLang="en-US" sz="1200" b="1" dirty="0">
                <a:ln/>
                <a:solidFill>
                  <a:schemeClr val="accent3"/>
                </a:solidFill>
              </a:rPr>
              <a:t>字节</a:t>
            </a:r>
            <a:endParaRPr lang="en-US" altLang="zh-CN" sz="1200" b="1" dirty="0">
              <a:ln/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鉴于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Internet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上的标准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MTU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值为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576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字节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所以我建议在进行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Internet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UDP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编程时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最好将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UDP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的数据长度控件在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548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字节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(576-8-20)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以内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手动分片的意义，不同路由器</a:t>
            </a:r>
            <a:r>
              <a:rPr lang="en-US" altLang="zh-CN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MTU</a:t>
            </a:r>
            <a:r>
              <a:rPr lang="zh-CN" altLang="en-US" sz="1800" b="1" kern="1200" dirty="0">
                <a:ln/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的设置可能不同，那则会导致数据被重新分片</a:t>
            </a:r>
            <a:endParaRPr lang="en-US" altLang="zh-CN" sz="1800" b="1" kern="1200" dirty="0">
              <a:ln/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endParaRPr lang="zh-CN" altLang="en-US" sz="1800" b="1" kern="1200" dirty="0">
              <a:ln/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8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b="1" kern="1200" dirty="0">
              <a:ln/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83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b="1" kern="1200" dirty="0">
              <a:ln/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84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b="1" kern="1200" dirty="0">
              <a:ln/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449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51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85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65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516885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项目介绍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92955"/>
            <a:ext cx="6096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-304800" y="1715377"/>
            <a:ext cx="1409700" cy="7829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5" y="1761099"/>
            <a:ext cx="528106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544321"/>
            <a:ext cx="3090862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40" y="2025112"/>
            <a:ext cx="309086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32" name="Rounded Rectangle 31"/>
          <p:cNvSpPr/>
          <p:nvPr userDrawn="1"/>
        </p:nvSpPr>
        <p:spPr>
          <a:xfrm>
            <a:off x="-304800" y="3193657"/>
            <a:ext cx="1409700" cy="78295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5" y="3239379"/>
            <a:ext cx="528106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3022601"/>
            <a:ext cx="3090862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40" y="3503391"/>
            <a:ext cx="309086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-304800" y="4671937"/>
            <a:ext cx="1409700" cy="78295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8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5" y="4717659"/>
            <a:ext cx="528106" cy="67451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4500881"/>
            <a:ext cx="3090862" cy="44014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40" y="4981672"/>
            <a:ext cx="3090861" cy="77997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08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 </a:t>
            </a:r>
            <a:r>
              <a:rPr lang="en-US" dirty="0" err="1"/>
              <a:t>purusaecenas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et in </a:t>
            </a:r>
            <a:r>
              <a:rPr lang="en-US" dirty="0" err="1"/>
              <a:t>metus</a:t>
            </a:r>
            <a:r>
              <a:rPr lang="en-US" dirty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ldLvl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ldLvl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516885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产品运行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92955"/>
            <a:ext cx="6096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516885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市场分析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92955"/>
            <a:ext cx="6096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516885"/>
            <a:ext cx="1796090" cy="31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投资回报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92955"/>
            <a:ext cx="6096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t>2018/7/6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68580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1797166" cy="676275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5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5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493728"/>
            <a:ext cx="1796090" cy="48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panose="020B0300000000000000" charset="-122"/>
              </a:defRPr>
            </a:lvl9pPr>
          </a:lstStyle>
          <a:p>
            <a:r>
              <a:rPr lang="zh-CN" altLang="en-US" sz="12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B618-3004-49F5-BD56-B4A0C0CD2654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DA58E-532F-41E9-A14C-57F0126E15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82296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600201"/>
            <a:ext cx="82296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21336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8565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88592" y="2672913"/>
            <a:ext cx="2813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本课讲师：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Darren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593" y="3420289"/>
            <a:ext cx="587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分片原理分析及其实现方法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33357" y="1374304"/>
            <a:ext cx="2788466" cy="4098161"/>
            <a:chOff x="5239918" y="762015"/>
            <a:chExt cx="2517178" cy="3699454"/>
          </a:xfrm>
        </p:grpSpPr>
        <p:sp>
          <p:nvSpPr>
            <p:cNvPr id="11" name="Freeform 6"/>
            <p:cNvSpPr/>
            <p:nvPr/>
          </p:nvSpPr>
          <p:spPr bwMode="auto">
            <a:xfrm flipH="1">
              <a:off x="6153170" y="4159890"/>
              <a:ext cx="670135" cy="144190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2" name="Freeform 24"/>
            <p:cNvSpPr/>
            <p:nvPr/>
          </p:nvSpPr>
          <p:spPr>
            <a:xfrm flipH="1">
              <a:off x="5977524" y="3862085"/>
              <a:ext cx="1021425" cy="297804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id-ID" sz="1000" dirty="0"/>
            </a:p>
          </p:txBody>
        </p:sp>
        <p:sp>
          <p:nvSpPr>
            <p:cNvPr id="15" name="Freeform 25"/>
            <p:cNvSpPr/>
            <p:nvPr/>
          </p:nvSpPr>
          <p:spPr>
            <a:xfrm flipH="1">
              <a:off x="6260416" y="4364188"/>
              <a:ext cx="455644" cy="97281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id-ID" sz="1000" dirty="0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6406270" y="3286674"/>
              <a:ext cx="133297" cy="393995"/>
            </a:xfrm>
            <a:custGeom>
              <a:avLst/>
              <a:gdLst>
                <a:gd name="T0" fmla="*/ 77 w 112"/>
                <a:gd name="T1" fmla="*/ 270 h 331"/>
                <a:gd name="T2" fmla="*/ 44 w 112"/>
                <a:gd name="T3" fmla="*/ 331 h 331"/>
                <a:gd name="T4" fmla="*/ 15 w 112"/>
                <a:gd name="T5" fmla="*/ 328 h 331"/>
                <a:gd name="T6" fmla="*/ 0 w 112"/>
                <a:gd name="T7" fmla="*/ 261 h 331"/>
                <a:gd name="T8" fmla="*/ 35 w 112"/>
                <a:gd name="T9" fmla="*/ 0 h 331"/>
                <a:gd name="T10" fmla="*/ 112 w 112"/>
                <a:gd name="T11" fmla="*/ 11 h 331"/>
                <a:gd name="T12" fmla="*/ 77 w 112"/>
                <a:gd name="T13" fmla="*/ 2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331">
                  <a:moveTo>
                    <a:pt x="77" y="270"/>
                  </a:moveTo>
                  <a:lnTo>
                    <a:pt x="44" y="331"/>
                  </a:lnTo>
                  <a:lnTo>
                    <a:pt x="15" y="328"/>
                  </a:lnTo>
                  <a:lnTo>
                    <a:pt x="0" y="261"/>
                  </a:lnTo>
                  <a:lnTo>
                    <a:pt x="35" y="0"/>
                  </a:lnTo>
                  <a:lnTo>
                    <a:pt x="112" y="11"/>
                  </a:lnTo>
                  <a:lnTo>
                    <a:pt x="77" y="2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6444353" y="3216444"/>
              <a:ext cx="104734" cy="121412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2 w 64"/>
                <a:gd name="T15" fmla="*/ 22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3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2" y="22"/>
                  </a:cubicBezTo>
                  <a:lnTo>
                    <a:pt x="58" y="48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6432453" y="3260485"/>
              <a:ext cx="114255" cy="110700"/>
            </a:xfrm>
            <a:custGeom>
              <a:avLst/>
              <a:gdLst>
                <a:gd name="T0" fmla="*/ 85 w 96"/>
                <a:gd name="T1" fmla="*/ 93 h 93"/>
                <a:gd name="T2" fmla="*/ 0 w 96"/>
                <a:gd name="T3" fmla="*/ 81 h 93"/>
                <a:gd name="T4" fmla="*/ 11 w 96"/>
                <a:gd name="T5" fmla="*/ 0 h 93"/>
                <a:gd name="T6" fmla="*/ 96 w 96"/>
                <a:gd name="T7" fmla="*/ 12 h 93"/>
                <a:gd name="T8" fmla="*/ 85 w 9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85" y="93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2"/>
                  </a:lnTo>
                  <a:lnTo>
                    <a:pt x="85" y="9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6424122" y="3666384"/>
              <a:ext cx="34515" cy="57135"/>
            </a:xfrm>
            <a:custGeom>
              <a:avLst/>
              <a:gdLst>
                <a:gd name="T0" fmla="*/ 0 w 21"/>
                <a:gd name="T1" fmla="*/ 5 h 35"/>
                <a:gd name="T2" fmla="*/ 5 w 21"/>
                <a:gd name="T3" fmla="*/ 26 h 35"/>
                <a:gd name="T4" fmla="*/ 21 w 21"/>
                <a:gd name="T5" fmla="*/ 9 h 35"/>
                <a:gd name="T6" fmla="*/ 0 w 21"/>
                <a:gd name="T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5"/>
                  </a:moveTo>
                  <a:cubicBezTo>
                    <a:pt x="0" y="5"/>
                    <a:pt x="3" y="22"/>
                    <a:pt x="5" y="26"/>
                  </a:cubicBezTo>
                  <a:cubicBezTo>
                    <a:pt x="6" y="31"/>
                    <a:pt x="9" y="35"/>
                    <a:pt x="21" y="9"/>
                  </a:cubicBezTo>
                  <a:cubicBezTo>
                    <a:pt x="21" y="9"/>
                    <a:pt x="13" y="0"/>
                    <a:pt x="0" y="5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6544328" y="3285483"/>
              <a:ext cx="132107" cy="393995"/>
            </a:xfrm>
            <a:custGeom>
              <a:avLst/>
              <a:gdLst>
                <a:gd name="T0" fmla="*/ 75 w 111"/>
                <a:gd name="T1" fmla="*/ 269 h 331"/>
                <a:gd name="T2" fmla="*/ 44 w 111"/>
                <a:gd name="T3" fmla="*/ 331 h 331"/>
                <a:gd name="T4" fmla="*/ 15 w 111"/>
                <a:gd name="T5" fmla="*/ 326 h 331"/>
                <a:gd name="T6" fmla="*/ 0 w 111"/>
                <a:gd name="T7" fmla="*/ 259 h 331"/>
                <a:gd name="T8" fmla="*/ 34 w 111"/>
                <a:gd name="T9" fmla="*/ 0 h 331"/>
                <a:gd name="T10" fmla="*/ 111 w 111"/>
                <a:gd name="T11" fmla="*/ 9 h 331"/>
                <a:gd name="T12" fmla="*/ 75 w 111"/>
                <a:gd name="T13" fmla="*/ 26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31">
                  <a:moveTo>
                    <a:pt x="75" y="269"/>
                  </a:moveTo>
                  <a:lnTo>
                    <a:pt x="44" y="331"/>
                  </a:lnTo>
                  <a:lnTo>
                    <a:pt x="15" y="326"/>
                  </a:lnTo>
                  <a:lnTo>
                    <a:pt x="0" y="259"/>
                  </a:lnTo>
                  <a:lnTo>
                    <a:pt x="34" y="0"/>
                  </a:lnTo>
                  <a:lnTo>
                    <a:pt x="111" y="9"/>
                  </a:lnTo>
                  <a:lnTo>
                    <a:pt x="75" y="2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6581222" y="3212873"/>
              <a:ext cx="104734" cy="121412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1 w 64"/>
                <a:gd name="T15" fmla="*/ 23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4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1" y="23"/>
                  </a:cubicBezTo>
                  <a:lnTo>
                    <a:pt x="58" y="48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6570510" y="3259296"/>
              <a:ext cx="114255" cy="109509"/>
            </a:xfrm>
            <a:custGeom>
              <a:avLst/>
              <a:gdLst>
                <a:gd name="T0" fmla="*/ 85 w 96"/>
                <a:gd name="T1" fmla="*/ 92 h 92"/>
                <a:gd name="T2" fmla="*/ 0 w 96"/>
                <a:gd name="T3" fmla="*/ 81 h 92"/>
                <a:gd name="T4" fmla="*/ 11 w 96"/>
                <a:gd name="T5" fmla="*/ 0 h 92"/>
                <a:gd name="T6" fmla="*/ 96 w 96"/>
                <a:gd name="T7" fmla="*/ 11 h 92"/>
                <a:gd name="T8" fmla="*/ 85 w 96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2">
                  <a:moveTo>
                    <a:pt x="85" y="92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1"/>
                  </a:lnTo>
                  <a:lnTo>
                    <a:pt x="85" y="92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6562180" y="3662813"/>
              <a:ext cx="34515" cy="57135"/>
            </a:xfrm>
            <a:custGeom>
              <a:avLst/>
              <a:gdLst>
                <a:gd name="T0" fmla="*/ 0 w 21"/>
                <a:gd name="T1" fmla="*/ 6 h 35"/>
                <a:gd name="T2" fmla="*/ 5 w 21"/>
                <a:gd name="T3" fmla="*/ 27 h 35"/>
                <a:gd name="T4" fmla="*/ 21 w 21"/>
                <a:gd name="T5" fmla="*/ 10 h 35"/>
                <a:gd name="T6" fmla="*/ 0 w 21"/>
                <a:gd name="T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6"/>
                  </a:moveTo>
                  <a:cubicBezTo>
                    <a:pt x="0" y="6"/>
                    <a:pt x="3" y="22"/>
                    <a:pt x="5" y="27"/>
                  </a:cubicBezTo>
                  <a:cubicBezTo>
                    <a:pt x="6" y="31"/>
                    <a:pt x="9" y="35"/>
                    <a:pt x="21" y="10"/>
                  </a:cubicBezTo>
                  <a:cubicBezTo>
                    <a:pt x="21" y="10"/>
                    <a:pt x="13" y="0"/>
                    <a:pt x="0" y="6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6664535" y="3287863"/>
              <a:ext cx="30943" cy="199973"/>
            </a:xfrm>
            <a:custGeom>
              <a:avLst/>
              <a:gdLst>
                <a:gd name="T0" fmla="*/ 4 w 19"/>
                <a:gd name="T1" fmla="*/ 0 h 122"/>
                <a:gd name="T2" fmla="*/ 19 w 19"/>
                <a:gd name="T3" fmla="*/ 16 h 122"/>
                <a:gd name="T4" fmla="*/ 7 w 19"/>
                <a:gd name="T5" fmla="*/ 115 h 122"/>
                <a:gd name="T6" fmla="*/ 0 w 19"/>
                <a:gd name="T7" fmla="*/ 121 h 122"/>
                <a:gd name="T8" fmla="*/ 10 w 19"/>
                <a:gd name="T9" fmla="*/ 43 h 122"/>
                <a:gd name="T10" fmla="*/ 5 w 19"/>
                <a:gd name="T11" fmla="*/ 34 h 122"/>
                <a:gd name="T12" fmla="*/ 4 w 19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2">
                  <a:moveTo>
                    <a:pt x="4" y="0"/>
                  </a:moveTo>
                  <a:cubicBezTo>
                    <a:pt x="4" y="0"/>
                    <a:pt x="18" y="10"/>
                    <a:pt x="19" y="16"/>
                  </a:cubicBezTo>
                  <a:cubicBezTo>
                    <a:pt x="19" y="21"/>
                    <a:pt x="7" y="115"/>
                    <a:pt x="7" y="115"/>
                  </a:cubicBezTo>
                  <a:cubicBezTo>
                    <a:pt x="7" y="115"/>
                    <a:pt x="8" y="122"/>
                    <a:pt x="0" y="12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grpSp>
          <p:nvGrpSpPr>
            <p:cNvPr id="25" name="Group 123"/>
            <p:cNvGrpSpPr/>
            <p:nvPr/>
          </p:nvGrpSpPr>
          <p:grpSpPr>
            <a:xfrm>
              <a:off x="5738593" y="3195913"/>
              <a:ext cx="612930" cy="465414"/>
              <a:chOff x="7170738" y="4168775"/>
              <a:chExt cx="817563" cy="620713"/>
            </a:xfrm>
            <a:solidFill>
              <a:schemeClr val="accent1"/>
            </a:solidFill>
          </p:grpSpPr>
          <p:sp>
            <p:nvSpPr>
              <p:cNvPr id="111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2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3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4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5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6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</p:grp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5239920" y="1607137"/>
              <a:ext cx="358236" cy="377330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7526205" y="1519055"/>
              <a:ext cx="105923" cy="1059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7564290" y="1597615"/>
              <a:ext cx="166622" cy="347572"/>
            </a:xfrm>
            <a:custGeom>
              <a:avLst/>
              <a:gdLst>
                <a:gd name="T0" fmla="*/ 0 w 102"/>
                <a:gd name="T1" fmla="*/ 6 h 213"/>
                <a:gd name="T2" fmla="*/ 68 w 102"/>
                <a:gd name="T3" fmla="*/ 184 h 213"/>
                <a:gd name="T4" fmla="*/ 99 w 102"/>
                <a:gd name="T5" fmla="*/ 213 h 213"/>
                <a:gd name="T6" fmla="*/ 23 w 102"/>
                <a:gd name="T7" fmla="*/ 0 h 213"/>
                <a:gd name="T8" fmla="*/ 0 w 102"/>
                <a:gd name="T9" fmla="*/ 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13">
                  <a:moveTo>
                    <a:pt x="0" y="6"/>
                  </a:moveTo>
                  <a:cubicBezTo>
                    <a:pt x="0" y="7"/>
                    <a:pt x="68" y="184"/>
                    <a:pt x="68" y="184"/>
                  </a:cubicBezTo>
                  <a:cubicBezTo>
                    <a:pt x="68" y="184"/>
                    <a:pt x="96" y="213"/>
                    <a:pt x="99" y="213"/>
                  </a:cubicBezTo>
                  <a:cubicBezTo>
                    <a:pt x="102" y="213"/>
                    <a:pt x="23" y="0"/>
                    <a:pt x="23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7417902" y="1597616"/>
              <a:ext cx="178523" cy="342811"/>
            </a:xfrm>
            <a:custGeom>
              <a:avLst/>
              <a:gdLst>
                <a:gd name="T0" fmla="*/ 149 w 150"/>
                <a:gd name="T1" fmla="*/ 14 h 288"/>
                <a:gd name="T2" fmla="*/ 40 w 150"/>
                <a:gd name="T3" fmla="*/ 248 h 288"/>
                <a:gd name="T4" fmla="*/ 0 w 150"/>
                <a:gd name="T5" fmla="*/ 288 h 288"/>
                <a:gd name="T6" fmla="*/ 11 w 150"/>
                <a:gd name="T7" fmla="*/ 233 h 288"/>
                <a:gd name="T8" fmla="*/ 117 w 150"/>
                <a:gd name="T9" fmla="*/ 0 h 288"/>
                <a:gd name="T10" fmla="*/ 150 w 150"/>
                <a:gd name="T11" fmla="*/ 11 h 288"/>
                <a:gd name="T12" fmla="*/ 149 w 150"/>
                <a:gd name="T13" fmla="*/ 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88">
                  <a:moveTo>
                    <a:pt x="149" y="14"/>
                  </a:moveTo>
                  <a:lnTo>
                    <a:pt x="40" y="248"/>
                  </a:lnTo>
                  <a:lnTo>
                    <a:pt x="0" y="288"/>
                  </a:lnTo>
                  <a:lnTo>
                    <a:pt x="11" y="233"/>
                  </a:lnTo>
                  <a:lnTo>
                    <a:pt x="117" y="0"/>
                  </a:lnTo>
                  <a:lnTo>
                    <a:pt x="150" y="11"/>
                  </a:lnTo>
                  <a:lnTo>
                    <a:pt x="149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7573812" y="1480963"/>
              <a:ext cx="19042" cy="59516"/>
            </a:xfrm>
            <a:custGeom>
              <a:avLst/>
              <a:gdLst>
                <a:gd name="T0" fmla="*/ 12 w 12"/>
                <a:gd name="T1" fmla="*/ 30 h 36"/>
                <a:gd name="T2" fmla="*/ 6 w 12"/>
                <a:gd name="T3" fmla="*/ 36 h 36"/>
                <a:gd name="T4" fmla="*/ 0 w 12"/>
                <a:gd name="T5" fmla="*/ 30 h 36"/>
                <a:gd name="T6" fmla="*/ 0 w 12"/>
                <a:gd name="T7" fmla="*/ 6 h 36"/>
                <a:gd name="T8" fmla="*/ 6 w 12"/>
                <a:gd name="T9" fmla="*/ 0 h 36"/>
                <a:gd name="T10" fmla="*/ 12 w 12"/>
                <a:gd name="T11" fmla="*/ 6 h 36"/>
                <a:gd name="T12" fmla="*/ 12 w 12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12" y="30"/>
                  </a:moveTo>
                  <a:cubicBezTo>
                    <a:pt x="12" y="33"/>
                    <a:pt x="10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3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6721661" y="1225048"/>
              <a:ext cx="169002" cy="457081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6576461" y="1369075"/>
              <a:ext cx="458211" cy="167835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6610976" y="1265518"/>
              <a:ext cx="389181" cy="373759"/>
            </a:xfrm>
            <a:custGeom>
              <a:avLst/>
              <a:gdLst>
                <a:gd name="T0" fmla="*/ 218 w 238"/>
                <a:gd name="T1" fmla="*/ 16 h 229"/>
                <a:gd name="T2" fmla="*/ 119 w 238"/>
                <a:gd name="T3" fmla="*/ 46 h 229"/>
                <a:gd name="T4" fmla="*/ 119 w 238"/>
                <a:gd name="T5" fmla="*/ 57 h 229"/>
                <a:gd name="T6" fmla="*/ 202 w 238"/>
                <a:gd name="T7" fmla="*/ 32 h 229"/>
                <a:gd name="T8" fmla="*/ 150 w 238"/>
                <a:gd name="T9" fmla="*/ 145 h 229"/>
                <a:gd name="T10" fmla="*/ 119 w 238"/>
                <a:gd name="T11" fmla="*/ 172 h 229"/>
                <a:gd name="T12" fmla="*/ 119 w 238"/>
                <a:gd name="T13" fmla="*/ 183 h 229"/>
                <a:gd name="T14" fmla="*/ 156 w 238"/>
                <a:gd name="T15" fmla="*/ 151 h 229"/>
                <a:gd name="T16" fmla="*/ 218 w 238"/>
                <a:gd name="T17" fmla="*/ 16 h 229"/>
                <a:gd name="T18" fmla="*/ 119 w 238"/>
                <a:gd name="T19" fmla="*/ 46 h 229"/>
                <a:gd name="T20" fmla="*/ 83 w 238"/>
                <a:gd name="T21" fmla="*/ 78 h 229"/>
                <a:gd name="T22" fmla="*/ 20 w 238"/>
                <a:gd name="T23" fmla="*/ 214 h 229"/>
                <a:gd name="T24" fmla="*/ 119 w 238"/>
                <a:gd name="T25" fmla="*/ 183 h 229"/>
                <a:gd name="T26" fmla="*/ 119 w 238"/>
                <a:gd name="T27" fmla="*/ 172 h 229"/>
                <a:gd name="T28" fmla="*/ 36 w 238"/>
                <a:gd name="T29" fmla="*/ 197 h 229"/>
                <a:gd name="T30" fmla="*/ 36 w 238"/>
                <a:gd name="T31" fmla="*/ 197 h 229"/>
                <a:gd name="T32" fmla="*/ 89 w 238"/>
                <a:gd name="T33" fmla="*/ 84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16"/>
                  </a:moveTo>
                  <a:cubicBezTo>
                    <a:pt x="202" y="0"/>
                    <a:pt x="162" y="13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55" y="30"/>
                    <a:pt x="189" y="19"/>
                    <a:pt x="202" y="32"/>
                  </a:cubicBezTo>
                  <a:cubicBezTo>
                    <a:pt x="219" y="49"/>
                    <a:pt x="195" y="99"/>
                    <a:pt x="150" y="145"/>
                  </a:cubicBezTo>
                  <a:cubicBezTo>
                    <a:pt x="140" y="155"/>
                    <a:pt x="129" y="164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31" y="174"/>
                    <a:pt x="144" y="163"/>
                    <a:pt x="156" y="151"/>
                  </a:cubicBezTo>
                  <a:cubicBezTo>
                    <a:pt x="210" y="96"/>
                    <a:pt x="238" y="36"/>
                    <a:pt x="218" y="16"/>
                  </a:cubicBezTo>
                  <a:close/>
                  <a:moveTo>
                    <a:pt x="119" y="46"/>
                  </a:moveTo>
                  <a:cubicBezTo>
                    <a:pt x="107" y="55"/>
                    <a:pt x="95" y="66"/>
                    <a:pt x="83" y="78"/>
                  </a:cubicBezTo>
                  <a:cubicBezTo>
                    <a:pt x="28" y="133"/>
                    <a:pt x="0" y="193"/>
                    <a:pt x="20" y="214"/>
                  </a:cubicBezTo>
                  <a:cubicBezTo>
                    <a:pt x="36" y="229"/>
                    <a:pt x="76" y="216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83" y="199"/>
                    <a:pt x="49" y="211"/>
                    <a:pt x="36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19" y="181"/>
                    <a:pt x="43" y="130"/>
                    <a:pt x="89" y="84"/>
                  </a:cubicBezTo>
                  <a:cubicBezTo>
                    <a:pt x="99" y="74"/>
                    <a:pt x="109" y="65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6610976" y="1265518"/>
              <a:ext cx="389181" cy="373759"/>
            </a:xfrm>
            <a:custGeom>
              <a:avLst/>
              <a:gdLst>
                <a:gd name="T0" fmla="*/ 218 w 238"/>
                <a:gd name="T1" fmla="*/ 214 h 229"/>
                <a:gd name="T2" fmla="*/ 156 w 238"/>
                <a:gd name="T3" fmla="*/ 78 h 229"/>
                <a:gd name="T4" fmla="*/ 119 w 238"/>
                <a:gd name="T5" fmla="*/ 46 h 229"/>
                <a:gd name="T6" fmla="*/ 119 w 238"/>
                <a:gd name="T7" fmla="*/ 57 h 229"/>
                <a:gd name="T8" fmla="*/ 150 w 238"/>
                <a:gd name="T9" fmla="*/ 84 h 229"/>
                <a:gd name="T10" fmla="*/ 202 w 238"/>
                <a:gd name="T11" fmla="*/ 197 h 229"/>
                <a:gd name="T12" fmla="*/ 119 w 238"/>
                <a:gd name="T13" fmla="*/ 172 h 229"/>
                <a:gd name="T14" fmla="*/ 119 w 238"/>
                <a:gd name="T15" fmla="*/ 183 h 229"/>
                <a:gd name="T16" fmla="*/ 218 w 238"/>
                <a:gd name="T17" fmla="*/ 214 h 229"/>
                <a:gd name="T18" fmla="*/ 119 w 238"/>
                <a:gd name="T19" fmla="*/ 46 h 229"/>
                <a:gd name="T20" fmla="*/ 20 w 238"/>
                <a:gd name="T21" fmla="*/ 16 h 229"/>
                <a:gd name="T22" fmla="*/ 83 w 238"/>
                <a:gd name="T23" fmla="*/ 151 h 229"/>
                <a:gd name="T24" fmla="*/ 119 w 238"/>
                <a:gd name="T25" fmla="*/ 183 h 229"/>
                <a:gd name="T26" fmla="*/ 119 w 238"/>
                <a:gd name="T27" fmla="*/ 172 h 229"/>
                <a:gd name="T28" fmla="*/ 89 w 238"/>
                <a:gd name="T29" fmla="*/ 145 h 229"/>
                <a:gd name="T30" fmla="*/ 36 w 238"/>
                <a:gd name="T31" fmla="*/ 32 h 229"/>
                <a:gd name="T32" fmla="*/ 36 w 238"/>
                <a:gd name="T33" fmla="*/ 32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214"/>
                  </a:moveTo>
                  <a:cubicBezTo>
                    <a:pt x="238" y="193"/>
                    <a:pt x="210" y="133"/>
                    <a:pt x="156" y="78"/>
                  </a:cubicBezTo>
                  <a:cubicBezTo>
                    <a:pt x="144" y="66"/>
                    <a:pt x="131" y="55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9" y="65"/>
                    <a:pt x="140" y="74"/>
                    <a:pt x="150" y="84"/>
                  </a:cubicBezTo>
                  <a:cubicBezTo>
                    <a:pt x="195" y="130"/>
                    <a:pt x="219" y="181"/>
                    <a:pt x="202" y="197"/>
                  </a:cubicBezTo>
                  <a:cubicBezTo>
                    <a:pt x="189" y="211"/>
                    <a:pt x="155" y="199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62" y="216"/>
                    <a:pt x="202" y="229"/>
                    <a:pt x="218" y="214"/>
                  </a:cubicBezTo>
                  <a:close/>
                  <a:moveTo>
                    <a:pt x="119" y="46"/>
                  </a:moveTo>
                  <a:cubicBezTo>
                    <a:pt x="76" y="13"/>
                    <a:pt x="36" y="0"/>
                    <a:pt x="20" y="16"/>
                  </a:cubicBezTo>
                  <a:cubicBezTo>
                    <a:pt x="0" y="36"/>
                    <a:pt x="28" y="96"/>
                    <a:pt x="83" y="151"/>
                  </a:cubicBezTo>
                  <a:cubicBezTo>
                    <a:pt x="95" y="163"/>
                    <a:pt x="107" y="174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09" y="164"/>
                    <a:pt x="99" y="155"/>
                    <a:pt x="89" y="145"/>
                  </a:cubicBezTo>
                  <a:cubicBezTo>
                    <a:pt x="43" y="99"/>
                    <a:pt x="19" y="49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9" y="19"/>
                    <a:pt x="83" y="30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6771649" y="1417879"/>
              <a:ext cx="70219" cy="70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7310787" y="1095303"/>
              <a:ext cx="192804" cy="365427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7214386" y="1094113"/>
              <a:ext cx="48796" cy="3559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5633861" y="2886727"/>
              <a:ext cx="421315" cy="308292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grpSp>
          <p:nvGrpSpPr>
            <p:cNvPr id="43" name="Group 127"/>
            <p:cNvGrpSpPr/>
            <p:nvPr/>
          </p:nvGrpSpPr>
          <p:grpSpPr>
            <a:xfrm>
              <a:off x="6818063" y="3195019"/>
              <a:ext cx="380850" cy="490410"/>
              <a:chOff x="8610600" y="4127500"/>
              <a:chExt cx="508001" cy="654050"/>
            </a:xfrm>
            <a:solidFill>
              <a:schemeClr val="accent1"/>
            </a:solidFill>
          </p:grpSpPr>
          <p:sp>
            <p:nvSpPr>
              <p:cNvPr id="103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4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5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6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7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8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9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0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</p:grp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7133455" y="2699848"/>
              <a:ext cx="321342" cy="292817"/>
            </a:xfrm>
            <a:custGeom>
              <a:avLst/>
              <a:gdLst>
                <a:gd name="T0" fmla="*/ 116 w 196"/>
                <a:gd name="T1" fmla="*/ 2 h 179"/>
                <a:gd name="T2" fmla="*/ 98 w 196"/>
                <a:gd name="T3" fmla="*/ 0 h 179"/>
                <a:gd name="T4" fmla="*/ 98 w 196"/>
                <a:gd name="T5" fmla="*/ 17 h 179"/>
                <a:gd name="T6" fmla="*/ 113 w 196"/>
                <a:gd name="T7" fmla="*/ 18 h 179"/>
                <a:gd name="T8" fmla="*/ 169 w 196"/>
                <a:gd name="T9" fmla="*/ 105 h 179"/>
                <a:gd name="T10" fmla="*/ 98 w 196"/>
                <a:gd name="T11" fmla="*/ 163 h 179"/>
                <a:gd name="T12" fmla="*/ 98 w 196"/>
                <a:gd name="T13" fmla="*/ 179 h 179"/>
                <a:gd name="T14" fmla="*/ 185 w 196"/>
                <a:gd name="T15" fmla="*/ 108 h 179"/>
                <a:gd name="T16" fmla="*/ 116 w 196"/>
                <a:gd name="T17" fmla="*/ 2 h 179"/>
                <a:gd name="T18" fmla="*/ 98 w 196"/>
                <a:gd name="T19" fmla="*/ 0 h 179"/>
                <a:gd name="T20" fmla="*/ 10 w 196"/>
                <a:gd name="T21" fmla="*/ 71 h 179"/>
                <a:gd name="T22" fmla="*/ 79 w 196"/>
                <a:gd name="T23" fmla="*/ 177 h 179"/>
                <a:gd name="T24" fmla="*/ 98 w 196"/>
                <a:gd name="T25" fmla="*/ 179 h 179"/>
                <a:gd name="T26" fmla="*/ 98 w 196"/>
                <a:gd name="T27" fmla="*/ 163 h 179"/>
                <a:gd name="T28" fmla="*/ 83 w 196"/>
                <a:gd name="T29" fmla="*/ 161 h 179"/>
                <a:gd name="T30" fmla="*/ 83 w 196"/>
                <a:gd name="T31" fmla="*/ 161 h 179"/>
                <a:gd name="T32" fmla="*/ 26 w 196"/>
                <a:gd name="T33" fmla="*/ 75 h 179"/>
                <a:gd name="T34" fmla="*/ 98 w 196"/>
                <a:gd name="T35" fmla="*/ 17 h 179"/>
                <a:gd name="T36" fmla="*/ 98 w 196"/>
                <a:gd name="T3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179">
                  <a:moveTo>
                    <a:pt x="116" y="2"/>
                  </a:moveTo>
                  <a:cubicBezTo>
                    <a:pt x="110" y="1"/>
                    <a:pt x="104" y="0"/>
                    <a:pt x="98" y="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7"/>
                    <a:pt x="108" y="17"/>
                    <a:pt x="113" y="18"/>
                  </a:cubicBezTo>
                  <a:cubicBezTo>
                    <a:pt x="152" y="27"/>
                    <a:pt x="177" y="65"/>
                    <a:pt x="169" y="105"/>
                  </a:cubicBezTo>
                  <a:cubicBezTo>
                    <a:pt x="162" y="139"/>
                    <a:pt x="131" y="163"/>
                    <a:pt x="98" y="163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39" y="179"/>
                    <a:pt x="177" y="150"/>
                    <a:pt x="185" y="108"/>
                  </a:cubicBezTo>
                  <a:cubicBezTo>
                    <a:pt x="196" y="60"/>
                    <a:pt x="165" y="12"/>
                    <a:pt x="116" y="2"/>
                  </a:cubicBezTo>
                  <a:close/>
                  <a:moveTo>
                    <a:pt x="98" y="0"/>
                  </a:moveTo>
                  <a:cubicBezTo>
                    <a:pt x="56" y="0"/>
                    <a:pt x="19" y="29"/>
                    <a:pt x="10" y="71"/>
                  </a:cubicBezTo>
                  <a:cubicBezTo>
                    <a:pt x="0" y="120"/>
                    <a:pt x="31" y="167"/>
                    <a:pt x="79" y="177"/>
                  </a:cubicBezTo>
                  <a:cubicBezTo>
                    <a:pt x="85" y="179"/>
                    <a:pt x="92" y="179"/>
                    <a:pt x="98" y="179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3" y="163"/>
                    <a:pt x="88" y="162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43" y="153"/>
                    <a:pt x="18" y="114"/>
                    <a:pt x="26" y="75"/>
                  </a:cubicBezTo>
                  <a:cubicBezTo>
                    <a:pt x="33" y="40"/>
                    <a:pt x="64" y="17"/>
                    <a:pt x="98" y="17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216765" y="2970048"/>
              <a:ext cx="69029" cy="148790"/>
            </a:xfrm>
            <a:custGeom>
              <a:avLst/>
              <a:gdLst>
                <a:gd name="T0" fmla="*/ 33 w 58"/>
                <a:gd name="T1" fmla="*/ 125 h 125"/>
                <a:gd name="T2" fmla="*/ 0 w 58"/>
                <a:gd name="T3" fmla="*/ 118 h 125"/>
                <a:gd name="T4" fmla="*/ 25 w 58"/>
                <a:gd name="T5" fmla="*/ 0 h 125"/>
                <a:gd name="T6" fmla="*/ 58 w 58"/>
                <a:gd name="T7" fmla="*/ 7 h 125"/>
                <a:gd name="T8" fmla="*/ 33 w 5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25">
                  <a:moveTo>
                    <a:pt x="33" y="125"/>
                  </a:moveTo>
                  <a:lnTo>
                    <a:pt x="0" y="118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33" y="125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188201" y="3015280"/>
              <a:ext cx="97593" cy="201164"/>
            </a:xfrm>
            <a:custGeom>
              <a:avLst/>
              <a:gdLst>
                <a:gd name="T0" fmla="*/ 40 w 60"/>
                <a:gd name="T1" fmla="*/ 106 h 123"/>
                <a:gd name="T2" fmla="*/ 18 w 60"/>
                <a:gd name="T3" fmla="*/ 121 h 123"/>
                <a:gd name="T4" fmla="*/ 3 w 60"/>
                <a:gd name="T5" fmla="*/ 98 h 123"/>
                <a:gd name="T6" fmla="*/ 20 w 60"/>
                <a:gd name="T7" fmla="*/ 17 h 123"/>
                <a:gd name="T8" fmla="*/ 42 w 60"/>
                <a:gd name="T9" fmla="*/ 2 h 123"/>
                <a:gd name="T10" fmla="*/ 57 w 60"/>
                <a:gd name="T11" fmla="*/ 25 h 123"/>
                <a:gd name="T12" fmla="*/ 40 w 60"/>
                <a:gd name="T13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3">
                  <a:moveTo>
                    <a:pt x="40" y="106"/>
                  </a:moveTo>
                  <a:cubicBezTo>
                    <a:pt x="38" y="116"/>
                    <a:pt x="28" y="123"/>
                    <a:pt x="18" y="121"/>
                  </a:cubicBezTo>
                  <a:cubicBezTo>
                    <a:pt x="7" y="118"/>
                    <a:pt x="0" y="108"/>
                    <a:pt x="3" y="9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6"/>
                    <a:pt x="32" y="0"/>
                    <a:pt x="42" y="2"/>
                  </a:cubicBezTo>
                  <a:cubicBezTo>
                    <a:pt x="53" y="4"/>
                    <a:pt x="60" y="14"/>
                    <a:pt x="57" y="25"/>
                  </a:cubicBezTo>
                  <a:lnTo>
                    <a:pt x="40" y="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6296776" y="762015"/>
              <a:ext cx="392751" cy="359475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6180141" y="2756983"/>
              <a:ext cx="478442" cy="396375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7026341" y="1967804"/>
              <a:ext cx="614120" cy="716570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7491691" y="2177299"/>
              <a:ext cx="265405" cy="521358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6565751" y="2243958"/>
              <a:ext cx="434406" cy="434465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6645492" y="2382034"/>
              <a:ext cx="216608" cy="114270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grpSp>
          <p:nvGrpSpPr>
            <p:cNvPr id="53" name="Group 126"/>
            <p:cNvGrpSpPr/>
            <p:nvPr/>
          </p:nvGrpSpPr>
          <p:grpSpPr>
            <a:xfrm>
              <a:off x="6739513" y="2803405"/>
              <a:ext cx="340384" cy="323766"/>
              <a:chOff x="8505825" y="3605213"/>
              <a:chExt cx="454025" cy="431800"/>
            </a:xfrm>
            <a:solidFill>
              <a:schemeClr val="accent3"/>
            </a:solidFill>
          </p:grpSpPr>
          <p:sp>
            <p:nvSpPr>
              <p:cNvPr id="101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2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</p:grpSp>
        <p:sp>
          <p:nvSpPr>
            <p:cNvPr id="54" name="Freeform 52"/>
            <p:cNvSpPr/>
            <p:nvPr/>
          </p:nvSpPr>
          <p:spPr bwMode="auto">
            <a:xfrm>
              <a:off x="5689797" y="876283"/>
              <a:ext cx="509386" cy="414230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6076598" y="853670"/>
              <a:ext cx="140438" cy="192831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56446" y="985794"/>
              <a:ext cx="385610" cy="252347"/>
            </a:xfrm>
            <a:custGeom>
              <a:avLst/>
              <a:gdLst>
                <a:gd name="T0" fmla="*/ 236 w 236"/>
                <a:gd name="T1" fmla="*/ 13 h 154"/>
                <a:gd name="T2" fmla="*/ 227 w 236"/>
                <a:gd name="T3" fmla="*/ 0 h 154"/>
                <a:gd name="T4" fmla="*/ 25 w 236"/>
                <a:gd name="T5" fmla="*/ 135 h 154"/>
                <a:gd name="T6" fmla="*/ 0 w 236"/>
                <a:gd name="T7" fmla="*/ 136 h 154"/>
                <a:gd name="T8" fmla="*/ 1 w 236"/>
                <a:gd name="T9" fmla="*/ 138 h 154"/>
                <a:gd name="T10" fmla="*/ 36 w 236"/>
                <a:gd name="T11" fmla="*/ 146 h 154"/>
                <a:gd name="T12" fmla="*/ 236 w 236"/>
                <a:gd name="T13" fmla="*/ 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54">
                  <a:moveTo>
                    <a:pt x="236" y="13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7" y="140"/>
                    <a:pt x="8" y="140"/>
                    <a:pt x="0" y="136"/>
                  </a:cubicBezTo>
                  <a:cubicBezTo>
                    <a:pt x="0" y="137"/>
                    <a:pt x="0" y="137"/>
                    <a:pt x="1" y="138"/>
                  </a:cubicBezTo>
                  <a:cubicBezTo>
                    <a:pt x="9" y="150"/>
                    <a:pt x="25" y="154"/>
                    <a:pt x="36" y="146"/>
                  </a:cubicBezTo>
                  <a:lnTo>
                    <a:pt x="236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5442245" y="1207192"/>
              <a:ext cx="222559" cy="390423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5239918" y="2024939"/>
              <a:ext cx="416553" cy="453510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6776407" y="852479"/>
              <a:ext cx="396322" cy="389233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376406" y="2476274"/>
              <a:ext cx="385610" cy="390423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6872810" y="2105880"/>
              <a:ext cx="470112" cy="238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6891852" y="2058268"/>
              <a:ext cx="432027" cy="238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7062045" y="2009465"/>
              <a:ext cx="91643" cy="23806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7078706" y="1834488"/>
              <a:ext cx="58318" cy="190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7062045" y="1824967"/>
              <a:ext cx="91643" cy="23806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7201292" y="2009465"/>
              <a:ext cx="89262" cy="238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7216765" y="1834488"/>
              <a:ext cx="57127" cy="190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7201292" y="1824967"/>
              <a:ext cx="89262" cy="238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6925177" y="2009465"/>
              <a:ext cx="91643" cy="23806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6940650" y="1834488"/>
              <a:ext cx="59508" cy="1904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6925177" y="1824967"/>
              <a:ext cx="91643" cy="23806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6891852" y="1772592"/>
              <a:ext cx="432027" cy="238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6891852" y="1634515"/>
              <a:ext cx="432027" cy="138077"/>
            </a:xfrm>
            <a:custGeom>
              <a:avLst/>
              <a:gdLst>
                <a:gd name="T0" fmla="*/ 181 w 363"/>
                <a:gd name="T1" fmla="*/ 0 h 116"/>
                <a:gd name="T2" fmla="*/ 363 w 363"/>
                <a:gd name="T3" fmla="*/ 116 h 116"/>
                <a:gd name="T4" fmla="*/ 0 w 363"/>
                <a:gd name="T5" fmla="*/ 116 h 116"/>
                <a:gd name="T6" fmla="*/ 181 w 363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">
                  <a:moveTo>
                    <a:pt x="181" y="0"/>
                  </a:moveTo>
                  <a:lnTo>
                    <a:pt x="363" y="116"/>
                  </a:lnTo>
                  <a:lnTo>
                    <a:pt x="0" y="11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5704079" y="1759498"/>
              <a:ext cx="599838" cy="391614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5" name="Freeform 73"/>
            <p:cNvSpPr>
              <a:spLocks noEditPoints="1"/>
            </p:cNvSpPr>
            <p:nvPr/>
          </p:nvSpPr>
          <p:spPr bwMode="auto">
            <a:xfrm>
              <a:off x="7027530" y="2189203"/>
              <a:ext cx="140438" cy="245205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6" name="Freeform 74"/>
            <p:cNvSpPr>
              <a:spLocks noEditPoints="1"/>
            </p:cNvSpPr>
            <p:nvPr/>
          </p:nvSpPr>
          <p:spPr bwMode="auto">
            <a:xfrm>
              <a:off x="5801670" y="1348841"/>
              <a:ext cx="282067" cy="345191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7" name="Freeform 75"/>
            <p:cNvSpPr>
              <a:spLocks noEditPoints="1"/>
            </p:cNvSpPr>
            <p:nvPr/>
          </p:nvSpPr>
          <p:spPr bwMode="auto">
            <a:xfrm>
              <a:off x="6344383" y="1711886"/>
              <a:ext cx="427265" cy="428513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8" name="Freeform 76"/>
            <p:cNvSpPr>
              <a:spLocks noEditPoints="1"/>
            </p:cNvSpPr>
            <p:nvPr/>
          </p:nvSpPr>
          <p:spPr bwMode="auto">
            <a:xfrm>
              <a:off x="5918306" y="2264192"/>
              <a:ext cx="482013" cy="365427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6128965" y="1728551"/>
              <a:ext cx="160671" cy="120222"/>
            </a:xfrm>
            <a:custGeom>
              <a:avLst/>
              <a:gdLst>
                <a:gd name="T0" fmla="*/ 69 w 98"/>
                <a:gd name="T1" fmla="*/ 0 h 74"/>
                <a:gd name="T2" fmla="*/ 49 w 98"/>
                <a:gd name="T3" fmla="*/ 8 h 74"/>
                <a:gd name="T4" fmla="*/ 30 w 98"/>
                <a:gd name="T5" fmla="*/ 0 h 74"/>
                <a:gd name="T6" fmla="*/ 0 w 98"/>
                <a:gd name="T7" fmla="*/ 29 h 74"/>
                <a:gd name="T8" fmla="*/ 51 w 98"/>
                <a:gd name="T9" fmla="*/ 74 h 74"/>
                <a:gd name="T10" fmla="*/ 98 w 98"/>
                <a:gd name="T11" fmla="*/ 29 h 74"/>
                <a:gd name="T12" fmla="*/ 69 w 9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69" y="0"/>
                  </a:moveTo>
                  <a:cubicBezTo>
                    <a:pt x="61" y="0"/>
                    <a:pt x="54" y="3"/>
                    <a:pt x="49" y="8"/>
                  </a:cubicBezTo>
                  <a:cubicBezTo>
                    <a:pt x="44" y="3"/>
                    <a:pt x="37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15" y="74"/>
                    <a:pt x="51" y="74"/>
                  </a:cubicBezTo>
                  <a:cubicBezTo>
                    <a:pt x="88" y="74"/>
                    <a:pt x="98" y="45"/>
                    <a:pt x="98" y="29"/>
                  </a:cubicBezTo>
                  <a:cubicBezTo>
                    <a:pt x="98" y="13"/>
                    <a:pt x="85" y="0"/>
                    <a:pt x="69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6200373" y="1697602"/>
              <a:ext cx="44036" cy="54754"/>
            </a:xfrm>
            <a:custGeom>
              <a:avLst/>
              <a:gdLst>
                <a:gd name="T0" fmla="*/ 6 w 27"/>
                <a:gd name="T1" fmla="*/ 34 h 34"/>
                <a:gd name="T2" fmla="*/ 13 w 27"/>
                <a:gd name="T3" fmla="*/ 0 h 34"/>
                <a:gd name="T4" fmla="*/ 27 w 27"/>
                <a:gd name="T5" fmla="*/ 3 h 34"/>
                <a:gd name="T6" fmla="*/ 6 w 2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2"/>
                    <a:pt x="4" y="9"/>
                    <a:pt x="13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4" y="10"/>
                    <a:pt x="6" y="18"/>
                    <a:pt x="6" y="34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950440" y="2699847"/>
              <a:ext cx="169002" cy="234492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7248899" y="1497629"/>
              <a:ext cx="211848" cy="232112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6189661" y="1185766"/>
              <a:ext cx="320152" cy="460652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6075408" y="1120299"/>
              <a:ext cx="184474" cy="163074"/>
            </a:xfrm>
            <a:custGeom>
              <a:avLst/>
              <a:gdLst>
                <a:gd name="T0" fmla="*/ 103 w 113"/>
                <a:gd name="T1" fmla="*/ 31 h 100"/>
                <a:gd name="T2" fmla="*/ 57 w 113"/>
                <a:gd name="T3" fmla="*/ 0 h 100"/>
                <a:gd name="T4" fmla="*/ 57 w 113"/>
                <a:gd name="T5" fmla="*/ 9 h 100"/>
                <a:gd name="T6" fmla="*/ 95 w 113"/>
                <a:gd name="T7" fmla="*/ 35 h 100"/>
                <a:gd name="T8" fmla="*/ 72 w 113"/>
                <a:gd name="T9" fmla="*/ 88 h 100"/>
                <a:gd name="T10" fmla="*/ 57 w 113"/>
                <a:gd name="T11" fmla="*/ 91 h 100"/>
                <a:gd name="T12" fmla="*/ 57 w 113"/>
                <a:gd name="T13" fmla="*/ 100 h 100"/>
                <a:gd name="T14" fmla="*/ 75 w 113"/>
                <a:gd name="T15" fmla="*/ 96 h 100"/>
                <a:gd name="T16" fmla="*/ 103 w 113"/>
                <a:gd name="T17" fmla="*/ 31 h 100"/>
                <a:gd name="T18" fmla="*/ 57 w 113"/>
                <a:gd name="T19" fmla="*/ 0 h 100"/>
                <a:gd name="T20" fmla="*/ 38 w 113"/>
                <a:gd name="T21" fmla="*/ 4 h 100"/>
                <a:gd name="T22" fmla="*/ 11 w 113"/>
                <a:gd name="T23" fmla="*/ 68 h 100"/>
                <a:gd name="T24" fmla="*/ 57 w 113"/>
                <a:gd name="T25" fmla="*/ 100 h 100"/>
                <a:gd name="T26" fmla="*/ 57 w 113"/>
                <a:gd name="T27" fmla="*/ 91 h 100"/>
                <a:gd name="T28" fmla="*/ 19 w 113"/>
                <a:gd name="T29" fmla="*/ 65 h 100"/>
                <a:gd name="T30" fmla="*/ 19 w 113"/>
                <a:gd name="T31" fmla="*/ 65 h 100"/>
                <a:gd name="T32" fmla="*/ 42 w 113"/>
                <a:gd name="T33" fmla="*/ 12 h 100"/>
                <a:gd name="T34" fmla="*/ 57 w 113"/>
                <a:gd name="T35" fmla="*/ 9 h 100"/>
                <a:gd name="T36" fmla="*/ 57 w 113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0">
                  <a:moveTo>
                    <a:pt x="103" y="31"/>
                  </a:moveTo>
                  <a:cubicBezTo>
                    <a:pt x="95" y="12"/>
                    <a:pt x="77" y="0"/>
                    <a:pt x="57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3" y="9"/>
                    <a:pt x="88" y="19"/>
                    <a:pt x="95" y="35"/>
                  </a:cubicBezTo>
                  <a:cubicBezTo>
                    <a:pt x="103" y="56"/>
                    <a:pt x="93" y="79"/>
                    <a:pt x="72" y="88"/>
                  </a:cubicBezTo>
                  <a:cubicBezTo>
                    <a:pt x="67" y="90"/>
                    <a:pt x="62" y="91"/>
                    <a:pt x="57" y="9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3" y="100"/>
                    <a:pt x="69" y="99"/>
                    <a:pt x="75" y="96"/>
                  </a:cubicBezTo>
                  <a:cubicBezTo>
                    <a:pt x="101" y="86"/>
                    <a:pt x="113" y="57"/>
                    <a:pt x="103" y="31"/>
                  </a:cubicBezTo>
                  <a:close/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3" y="14"/>
                    <a:pt x="0" y="43"/>
                    <a:pt x="11" y="68"/>
                  </a:cubicBezTo>
                  <a:cubicBezTo>
                    <a:pt x="18" y="88"/>
                    <a:pt x="37" y="100"/>
                    <a:pt x="57" y="100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41" y="90"/>
                    <a:pt x="26" y="81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1" y="44"/>
                    <a:pt x="21" y="21"/>
                    <a:pt x="42" y="12"/>
                  </a:cubicBezTo>
                  <a:cubicBezTo>
                    <a:pt x="47" y="10"/>
                    <a:pt x="52" y="9"/>
                    <a:pt x="57" y="9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6023041" y="1217905"/>
              <a:ext cx="80930" cy="51184"/>
            </a:xfrm>
            <a:custGeom>
              <a:avLst/>
              <a:gdLst>
                <a:gd name="T0" fmla="*/ 7 w 68"/>
                <a:gd name="T1" fmla="*/ 43 h 43"/>
                <a:gd name="T2" fmla="*/ 0 w 68"/>
                <a:gd name="T3" fmla="*/ 25 h 43"/>
                <a:gd name="T4" fmla="*/ 62 w 68"/>
                <a:gd name="T5" fmla="*/ 0 h 43"/>
                <a:gd name="T6" fmla="*/ 68 w 68"/>
                <a:gd name="T7" fmla="*/ 18 h 43"/>
                <a:gd name="T8" fmla="*/ 7 w 6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7" y="43"/>
                  </a:moveTo>
                  <a:lnTo>
                    <a:pt x="0" y="25"/>
                  </a:lnTo>
                  <a:lnTo>
                    <a:pt x="62" y="0"/>
                  </a:lnTo>
                  <a:lnTo>
                    <a:pt x="68" y="18"/>
                  </a:lnTo>
                  <a:lnTo>
                    <a:pt x="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5971864" y="1225047"/>
              <a:ext cx="109494" cy="66658"/>
            </a:xfrm>
            <a:custGeom>
              <a:avLst/>
              <a:gdLst>
                <a:gd name="T0" fmla="*/ 16 w 67"/>
                <a:gd name="T1" fmla="*/ 39 h 41"/>
                <a:gd name="T2" fmla="*/ 2 w 67"/>
                <a:gd name="T3" fmla="*/ 33 h 41"/>
                <a:gd name="T4" fmla="*/ 8 w 67"/>
                <a:gd name="T5" fmla="*/ 19 h 41"/>
                <a:gd name="T6" fmla="*/ 50 w 67"/>
                <a:gd name="T7" fmla="*/ 2 h 41"/>
                <a:gd name="T8" fmla="*/ 64 w 67"/>
                <a:gd name="T9" fmla="*/ 8 h 41"/>
                <a:gd name="T10" fmla="*/ 58 w 67"/>
                <a:gd name="T11" fmla="*/ 22 h 41"/>
                <a:gd name="T12" fmla="*/ 16 w 67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1">
                  <a:moveTo>
                    <a:pt x="16" y="39"/>
                  </a:moveTo>
                  <a:cubicBezTo>
                    <a:pt x="10" y="41"/>
                    <a:pt x="4" y="39"/>
                    <a:pt x="2" y="33"/>
                  </a:cubicBezTo>
                  <a:cubicBezTo>
                    <a:pt x="0" y="28"/>
                    <a:pt x="2" y="21"/>
                    <a:pt x="8" y="1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6" y="0"/>
                    <a:pt x="62" y="3"/>
                    <a:pt x="64" y="8"/>
                  </a:cubicBezTo>
                  <a:cubicBezTo>
                    <a:pt x="67" y="14"/>
                    <a:pt x="64" y="20"/>
                    <a:pt x="58" y="22"/>
                  </a:cubicBezTo>
                  <a:lnTo>
                    <a:pt x="16" y="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5908786" y="2093976"/>
              <a:ext cx="334434" cy="119032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7294125" y="2401079"/>
              <a:ext cx="184474" cy="236873"/>
            </a:xfrm>
            <a:custGeom>
              <a:avLst/>
              <a:gdLst>
                <a:gd name="T0" fmla="*/ 113 w 113"/>
                <a:gd name="T1" fmla="*/ 25 h 145"/>
                <a:gd name="T2" fmla="*/ 108 w 113"/>
                <a:gd name="T3" fmla="*/ 22 h 145"/>
                <a:gd name="T4" fmla="*/ 42 w 113"/>
                <a:gd name="T5" fmla="*/ 128 h 145"/>
                <a:gd name="T6" fmla="*/ 19 w 113"/>
                <a:gd name="T7" fmla="*/ 132 h 145"/>
                <a:gd name="T8" fmla="*/ 12 w 113"/>
                <a:gd name="T9" fmla="*/ 109 h 145"/>
                <a:gd name="T10" fmla="*/ 78 w 113"/>
                <a:gd name="T11" fmla="*/ 3 h 145"/>
                <a:gd name="T12" fmla="*/ 73 w 113"/>
                <a:gd name="T13" fmla="*/ 0 h 145"/>
                <a:gd name="T14" fmla="*/ 6 w 113"/>
                <a:gd name="T15" fmla="*/ 107 h 145"/>
                <a:gd name="T16" fmla="*/ 15 w 113"/>
                <a:gd name="T17" fmla="*/ 138 h 145"/>
                <a:gd name="T18" fmla="*/ 47 w 113"/>
                <a:gd name="T19" fmla="*/ 132 h 145"/>
                <a:gd name="T20" fmla="*/ 113 w 113"/>
                <a:gd name="T21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45">
                  <a:moveTo>
                    <a:pt x="113" y="25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8" y="135"/>
                    <a:pt x="27" y="137"/>
                    <a:pt x="19" y="132"/>
                  </a:cubicBezTo>
                  <a:cubicBezTo>
                    <a:pt x="11" y="127"/>
                    <a:pt x="8" y="117"/>
                    <a:pt x="12" y="10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17"/>
                    <a:pt x="4" y="131"/>
                    <a:pt x="15" y="138"/>
                  </a:cubicBezTo>
                  <a:cubicBezTo>
                    <a:pt x="26" y="145"/>
                    <a:pt x="40" y="142"/>
                    <a:pt x="47" y="132"/>
                  </a:cubicBezTo>
                  <a:lnTo>
                    <a:pt x="113" y="25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7398859" y="2392747"/>
              <a:ext cx="89262" cy="61896"/>
            </a:xfrm>
            <a:custGeom>
              <a:avLst/>
              <a:gdLst>
                <a:gd name="T0" fmla="*/ 54 w 55"/>
                <a:gd name="T1" fmla="*/ 35 h 38"/>
                <a:gd name="T2" fmla="*/ 48 w 55"/>
                <a:gd name="T3" fmla="*/ 37 h 38"/>
                <a:gd name="T4" fmla="*/ 3 w 55"/>
                <a:gd name="T5" fmla="*/ 9 h 38"/>
                <a:gd name="T6" fmla="*/ 2 w 55"/>
                <a:gd name="T7" fmla="*/ 3 h 38"/>
                <a:gd name="T8" fmla="*/ 8 w 55"/>
                <a:gd name="T9" fmla="*/ 1 h 38"/>
                <a:gd name="T10" fmla="*/ 53 w 55"/>
                <a:gd name="T11" fmla="*/ 29 h 38"/>
                <a:gd name="T12" fmla="*/ 54 w 55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8">
                  <a:moveTo>
                    <a:pt x="54" y="35"/>
                  </a:moveTo>
                  <a:cubicBezTo>
                    <a:pt x="53" y="37"/>
                    <a:pt x="50" y="38"/>
                    <a:pt x="48" y="3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31"/>
                    <a:pt x="55" y="33"/>
                    <a:pt x="54" y="35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7329830" y="2441549"/>
              <a:ext cx="122586" cy="170215"/>
            </a:xfrm>
            <a:custGeom>
              <a:avLst/>
              <a:gdLst>
                <a:gd name="T0" fmla="*/ 75 w 75"/>
                <a:gd name="T1" fmla="*/ 4 h 104"/>
                <a:gd name="T2" fmla="*/ 69 w 75"/>
                <a:gd name="T3" fmla="*/ 0 h 104"/>
                <a:gd name="T4" fmla="*/ 10 w 75"/>
                <a:gd name="T5" fmla="*/ 95 h 104"/>
                <a:gd name="T6" fmla="*/ 0 w 75"/>
                <a:gd name="T7" fmla="*/ 100 h 104"/>
                <a:gd name="T8" fmla="*/ 1 w 75"/>
                <a:gd name="T9" fmla="*/ 101 h 104"/>
                <a:gd name="T10" fmla="*/ 17 w 75"/>
                <a:gd name="T11" fmla="*/ 98 h 104"/>
                <a:gd name="T12" fmla="*/ 75 w 75"/>
                <a:gd name="T13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04">
                  <a:moveTo>
                    <a:pt x="75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8"/>
                    <a:pt x="4" y="100"/>
                    <a:pt x="0" y="100"/>
                  </a:cubicBezTo>
                  <a:cubicBezTo>
                    <a:pt x="0" y="100"/>
                    <a:pt x="1" y="100"/>
                    <a:pt x="1" y="101"/>
                  </a:cubicBezTo>
                  <a:cubicBezTo>
                    <a:pt x="7" y="104"/>
                    <a:pt x="14" y="103"/>
                    <a:pt x="17" y="98"/>
                  </a:cubicBezTo>
                  <a:lnTo>
                    <a:pt x="75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1" name="Freeform 89"/>
            <p:cNvSpPr>
              <a:spLocks noEditPoints="1"/>
            </p:cNvSpPr>
            <p:nvPr/>
          </p:nvSpPr>
          <p:spPr bwMode="auto">
            <a:xfrm>
              <a:off x="7044191" y="1472633"/>
              <a:ext cx="166622" cy="121412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5655283" y="2267764"/>
              <a:ext cx="154720" cy="199973"/>
            </a:xfrm>
            <a:custGeom>
              <a:avLst/>
              <a:gdLst>
                <a:gd name="T0" fmla="*/ 0 w 95"/>
                <a:gd name="T1" fmla="*/ 21 h 123"/>
                <a:gd name="T2" fmla="*/ 4 w 95"/>
                <a:gd name="T3" fmla="*/ 19 h 123"/>
                <a:gd name="T4" fmla="*/ 59 w 95"/>
                <a:gd name="T5" fmla="*/ 109 h 123"/>
                <a:gd name="T6" fmla="*/ 79 w 95"/>
                <a:gd name="T7" fmla="*/ 112 h 123"/>
                <a:gd name="T8" fmla="*/ 85 w 95"/>
                <a:gd name="T9" fmla="*/ 93 h 123"/>
                <a:gd name="T10" fmla="*/ 29 w 95"/>
                <a:gd name="T11" fmla="*/ 3 h 123"/>
                <a:gd name="T12" fmla="*/ 34 w 95"/>
                <a:gd name="T13" fmla="*/ 0 h 123"/>
                <a:gd name="T14" fmla="*/ 90 w 95"/>
                <a:gd name="T15" fmla="*/ 91 h 123"/>
                <a:gd name="T16" fmla="*/ 82 w 95"/>
                <a:gd name="T17" fmla="*/ 117 h 123"/>
                <a:gd name="T18" fmla="*/ 56 w 95"/>
                <a:gd name="T19" fmla="*/ 112 h 123"/>
                <a:gd name="T20" fmla="*/ 0 w 95"/>
                <a:gd name="T21" fmla="*/ 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23">
                  <a:moveTo>
                    <a:pt x="0" y="2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63" y="115"/>
                    <a:pt x="72" y="117"/>
                    <a:pt x="79" y="112"/>
                  </a:cubicBezTo>
                  <a:cubicBezTo>
                    <a:pt x="87" y="108"/>
                    <a:pt x="89" y="99"/>
                    <a:pt x="85" y="9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5" y="100"/>
                    <a:pt x="92" y="111"/>
                    <a:pt x="82" y="117"/>
                  </a:cubicBezTo>
                  <a:cubicBezTo>
                    <a:pt x="73" y="123"/>
                    <a:pt x="61" y="121"/>
                    <a:pt x="56" y="112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5645762" y="2260621"/>
              <a:ext cx="76169" cy="52374"/>
            </a:xfrm>
            <a:custGeom>
              <a:avLst/>
              <a:gdLst>
                <a:gd name="T0" fmla="*/ 1 w 47"/>
                <a:gd name="T1" fmla="*/ 30 h 32"/>
                <a:gd name="T2" fmla="*/ 6 w 47"/>
                <a:gd name="T3" fmla="*/ 31 h 32"/>
                <a:gd name="T4" fmla="*/ 44 w 47"/>
                <a:gd name="T5" fmla="*/ 7 h 32"/>
                <a:gd name="T6" fmla="*/ 46 w 47"/>
                <a:gd name="T7" fmla="*/ 2 h 32"/>
                <a:gd name="T8" fmla="*/ 41 w 47"/>
                <a:gd name="T9" fmla="*/ 1 h 32"/>
                <a:gd name="T10" fmla="*/ 2 w 47"/>
                <a:gd name="T11" fmla="*/ 25 h 32"/>
                <a:gd name="T12" fmla="*/ 1 w 47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2">
                  <a:moveTo>
                    <a:pt x="1" y="30"/>
                  </a:moveTo>
                  <a:cubicBezTo>
                    <a:pt x="2" y="32"/>
                    <a:pt x="4" y="32"/>
                    <a:pt x="6" y="3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6"/>
                    <a:pt x="47" y="4"/>
                    <a:pt x="46" y="2"/>
                  </a:cubicBezTo>
                  <a:cubicBezTo>
                    <a:pt x="45" y="1"/>
                    <a:pt x="42" y="0"/>
                    <a:pt x="41" y="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8"/>
                    <a:pt x="1" y="3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5676705" y="2303472"/>
              <a:ext cx="104734" cy="144028"/>
            </a:xfrm>
            <a:custGeom>
              <a:avLst/>
              <a:gdLst>
                <a:gd name="T0" fmla="*/ 0 w 64"/>
                <a:gd name="T1" fmla="*/ 3 h 88"/>
                <a:gd name="T2" fmla="*/ 5 w 64"/>
                <a:gd name="T3" fmla="*/ 0 h 88"/>
                <a:gd name="T4" fmla="*/ 55 w 64"/>
                <a:gd name="T5" fmla="*/ 80 h 88"/>
                <a:gd name="T6" fmla="*/ 64 w 64"/>
                <a:gd name="T7" fmla="*/ 85 h 88"/>
                <a:gd name="T8" fmla="*/ 63 w 64"/>
                <a:gd name="T9" fmla="*/ 85 h 88"/>
                <a:gd name="T10" fmla="*/ 49 w 64"/>
                <a:gd name="T11" fmla="*/ 82 h 88"/>
                <a:gd name="T12" fmla="*/ 0 w 64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8">
                  <a:moveTo>
                    <a:pt x="0" y="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3"/>
                    <a:pt x="60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8"/>
                    <a:pt x="52" y="87"/>
                    <a:pt x="49" y="8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5" name="Freeform 93"/>
            <p:cNvSpPr>
              <a:spLocks noEditPoints="1"/>
            </p:cNvSpPr>
            <p:nvPr/>
          </p:nvSpPr>
          <p:spPr bwMode="auto">
            <a:xfrm>
              <a:off x="6675245" y="3505692"/>
              <a:ext cx="164241" cy="179738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6476489" y="2321327"/>
              <a:ext cx="47606" cy="45232"/>
            </a:xfrm>
            <a:custGeom>
              <a:avLst/>
              <a:gdLst>
                <a:gd name="T0" fmla="*/ 28 w 29"/>
                <a:gd name="T1" fmla="*/ 16 h 28"/>
                <a:gd name="T2" fmla="*/ 12 w 29"/>
                <a:gd name="T3" fmla="*/ 27 h 28"/>
                <a:gd name="T4" fmla="*/ 1 w 29"/>
                <a:gd name="T5" fmla="*/ 12 h 28"/>
                <a:gd name="T6" fmla="*/ 17 w 29"/>
                <a:gd name="T7" fmla="*/ 1 h 28"/>
                <a:gd name="T8" fmla="*/ 28 w 2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8" y="16"/>
                  </a:moveTo>
                  <a:cubicBezTo>
                    <a:pt x="26" y="23"/>
                    <a:pt x="19" y="28"/>
                    <a:pt x="12" y="27"/>
                  </a:cubicBezTo>
                  <a:cubicBezTo>
                    <a:pt x="5" y="26"/>
                    <a:pt x="0" y="19"/>
                    <a:pt x="1" y="12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2"/>
                    <a:pt x="29" y="9"/>
                    <a:pt x="28" y="16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6465777" y="2184442"/>
              <a:ext cx="44036" cy="147599"/>
            </a:xfrm>
            <a:custGeom>
              <a:avLst/>
              <a:gdLst>
                <a:gd name="T0" fmla="*/ 27 w 27"/>
                <a:gd name="T1" fmla="*/ 90 h 91"/>
                <a:gd name="T2" fmla="*/ 12 w 27"/>
                <a:gd name="T3" fmla="*/ 14 h 91"/>
                <a:gd name="T4" fmla="*/ 1 w 27"/>
                <a:gd name="T5" fmla="*/ 0 h 91"/>
                <a:gd name="T6" fmla="*/ 17 w 27"/>
                <a:gd name="T7" fmla="*/ 91 h 91"/>
                <a:gd name="T8" fmla="*/ 27 w 27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1">
                  <a:moveTo>
                    <a:pt x="27" y="90"/>
                  </a:moveTo>
                  <a:cubicBezTo>
                    <a:pt x="27" y="90"/>
                    <a:pt x="12" y="14"/>
                    <a:pt x="12" y="14"/>
                  </a:cubicBezTo>
                  <a:cubicBezTo>
                    <a:pt x="12" y="14"/>
                    <a:pt x="3" y="0"/>
                    <a:pt x="1" y="0"/>
                  </a:cubicBezTo>
                  <a:cubicBezTo>
                    <a:pt x="0" y="0"/>
                    <a:pt x="17" y="91"/>
                    <a:pt x="17" y="91"/>
                  </a:cubicBezTo>
                  <a:lnTo>
                    <a:pt x="27" y="9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6496722" y="2208248"/>
              <a:ext cx="95213" cy="127364"/>
            </a:xfrm>
            <a:custGeom>
              <a:avLst/>
              <a:gdLst>
                <a:gd name="T0" fmla="*/ 1 w 80"/>
                <a:gd name="T1" fmla="*/ 99 h 107"/>
                <a:gd name="T2" fmla="*/ 60 w 80"/>
                <a:gd name="T3" fmla="*/ 13 h 107"/>
                <a:gd name="T4" fmla="*/ 80 w 80"/>
                <a:gd name="T5" fmla="*/ 0 h 107"/>
                <a:gd name="T6" fmla="*/ 71 w 80"/>
                <a:gd name="T7" fmla="*/ 21 h 107"/>
                <a:gd name="T8" fmla="*/ 12 w 80"/>
                <a:gd name="T9" fmla="*/ 107 h 107"/>
                <a:gd name="T10" fmla="*/ 0 w 80"/>
                <a:gd name="T11" fmla="*/ 100 h 107"/>
                <a:gd name="T12" fmla="*/ 1 w 80"/>
                <a:gd name="T13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7">
                  <a:moveTo>
                    <a:pt x="1" y="99"/>
                  </a:moveTo>
                  <a:lnTo>
                    <a:pt x="60" y="13"/>
                  </a:lnTo>
                  <a:lnTo>
                    <a:pt x="80" y="0"/>
                  </a:lnTo>
                  <a:lnTo>
                    <a:pt x="71" y="21"/>
                  </a:lnTo>
                  <a:lnTo>
                    <a:pt x="12" y="107"/>
                  </a:lnTo>
                  <a:lnTo>
                    <a:pt x="0" y="100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6488391" y="2355847"/>
              <a:ext cx="11901" cy="23806"/>
            </a:xfrm>
            <a:custGeom>
              <a:avLst/>
              <a:gdLst>
                <a:gd name="T0" fmla="*/ 2 w 7"/>
                <a:gd name="T1" fmla="*/ 3 h 15"/>
                <a:gd name="T2" fmla="*/ 5 w 7"/>
                <a:gd name="T3" fmla="*/ 1 h 15"/>
                <a:gd name="T4" fmla="*/ 7 w 7"/>
                <a:gd name="T5" fmla="*/ 3 h 15"/>
                <a:gd name="T6" fmla="*/ 5 w 7"/>
                <a:gd name="T7" fmla="*/ 13 h 15"/>
                <a:gd name="T8" fmla="*/ 3 w 7"/>
                <a:gd name="T9" fmla="*/ 15 h 15"/>
                <a:gd name="T10" fmla="*/ 1 w 7"/>
                <a:gd name="T11" fmla="*/ 12 h 15"/>
                <a:gd name="T12" fmla="*/ 2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2" y="3"/>
                  </a:move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1" y="15"/>
                    <a:pt x="0" y="13"/>
                    <a:pt x="1" y="1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6450306" y="1150057"/>
              <a:ext cx="165432" cy="177357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</p:grpSp>
      <p:pic>
        <p:nvPicPr>
          <p:cNvPr id="2" name="图片 1" descr="动脑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1901825"/>
            <a:ext cx="2307590" cy="690245"/>
          </a:xfrm>
          <a:prstGeom prst="rect">
            <a:avLst/>
          </a:prstGeom>
        </p:spPr>
      </p:pic>
      <p:sp>
        <p:nvSpPr>
          <p:cNvPr id="117" name="TextBox 33"/>
          <p:cNvSpPr txBox="1"/>
          <p:nvPr/>
        </p:nvSpPr>
        <p:spPr>
          <a:xfrm>
            <a:off x="683568" y="4713337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咨询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安然老师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1463124473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往期视频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佳佳老师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2769215255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课程主讲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【Darren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2167195649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checker/>
      </p:transition>
    </mc:Choice>
    <mc:Fallback xmlns="">
      <p:transition spd="slow" advClick="0" advTm="6000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42480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UDP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分片机制设计的重点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32DF68-9FDA-4A89-A5E0-3E73DC19D750}"/>
              </a:ext>
            </a:extLst>
          </p:cNvPr>
          <p:cNvSpPr txBox="1"/>
          <p:nvPr/>
        </p:nvSpPr>
        <p:spPr>
          <a:xfrm>
            <a:off x="1038689" y="1740515"/>
            <a:ext cx="693630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800" b="1" dirty="0">
                <a:ln/>
                <a:solidFill>
                  <a:srgbClr val="FF0000"/>
                </a:solidFill>
              </a:rPr>
              <a:t>分片最大长度的确定</a:t>
            </a:r>
            <a:endParaRPr lang="en-US" altLang="zh-CN" sz="2800" b="1" dirty="0">
              <a:ln/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dirty="0">
                <a:ln/>
                <a:solidFill>
                  <a:srgbClr val="FF0000"/>
                </a:solidFill>
              </a:rPr>
              <a:t>分片帧头的设计</a:t>
            </a:r>
            <a:endParaRPr lang="en-US" altLang="zh-CN" sz="2800" b="1" dirty="0">
              <a:ln/>
              <a:solidFill>
                <a:srgbClr val="FF000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n/>
                <a:solidFill>
                  <a:schemeClr val="accent3"/>
                </a:solidFill>
              </a:rPr>
              <a:t>同步字</a:t>
            </a:r>
            <a:endParaRPr lang="en-US" altLang="zh-CN" sz="2400" b="1" dirty="0">
              <a:ln/>
              <a:solidFill>
                <a:schemeClr val="accent3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n/>
                <a:solidFill>
                  <a:schemeClr val="accent3"/>
                </a:solidFill>
              </a:rPr>
              <a:t>所有分片数据的总大小</a:t>
            </a:r>
            <a:endParaRPr lang="en-US" altLang="zh-CN" sz="2400" b="1" dirty="0">
              <a:ln/>
              <a:solidFill>
                <a:schemeClr val="accent3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n/>
                <a:solidFill>
                  <a:schemeClr val="accent3"/>
                </a:solidFill>
              </a:rPr>
              <a:t>分片数量</a:t>
            </a:r>
            <a:endParaRPr lang="en-US" altLang="zh-CN" sz="2400" b="1" dirty="0">
              <a:ln/>
              <a:solidFill>
                <a:schemeClr val="accent3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n/>
                <a:solidFill>
                  <a:schemeClr val="accent3"/>
                </a:solidFill>
              </a:rPr>
              <a:t>分片编号</a:t>
            </a:r>
            <a:endParaRPr lang="en-US" altLang="zh-CN" sz="2400" b="1" dirty="0">
              <a:ln/>
              <a:solidFill>
                <a:schemeClr val="accent3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ln/>
                <a:solidFill>
                  <a:schemeClr val="accent3"/>
                </a:solidFill>
              </a:rPr>
              <a:t>当前分片数据的大小</a:t>
            </a:r>
            <a:endParaRPr lang="en-US" altLang="zh-CN" sz="2400" b="1" dirty="0">
              <a:ln/>
              <a:solidFill>
                <a:schemeClr val="accent3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CN" sz="2800" b="1" dirty="0">
              <a:ln/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dirty="0">
                <a:ln/>
                <a:solidFill>
                  <a:srgbClr val="FF0000"/>
                </a:solidFill>
              </a:rPr>
              <a:t>重组异常的处理</a:t>
            </a:r>
          </a:p>
        </p:txBody>
      </p:sp>
    </p:spTree>
    <p:extLst>
      <p:ext uri="{BB962C8B-B14F-4D97-AF65-F5344CB8AC3E}">
        <p14:creationId xmlns:p14="http://schemas.microsoft.com/office/powerpoint/2010/main" val="15792228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2315057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UDP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分片传输的实现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3123" y="2967335"/>
            <a:ext cx="70377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/>
                <a:solidFill>
                  <a:schemeClr val="accent3"/>
                </a:solidFill>
                <a:effectLst/>
              </a:rPr>
              <a:t>Darren</a:t>
            </a:r>
            <a:r>
              <a:rPr lang="zh-CN" altLang="en-US" sz="5400" b="1" cap="none" spc="0" dirty="0">
                <a:ln/>
                <a:solidFill>
                  <a:schemeClr val="accent3"/>
                </a:solidFill>
                <a:effectLst/>
              </a:rPr>
              <a:t>老师代码讲解中</a:t>
            </a:r>
            <a:endParaRPr lang="en-US" altLang="zh-CN" sz="5400" b="1" cap="none" spc="0" dirty="0">
              <a:ln/>
              <a:solidFill>
                <a:schemeClr val="accent3"/>
              </a:solidFill>
              <a:effectLst/>
            </a:endParaRPr>
          </a:p>
          <a:p>
            <a:pPr algn="ctr"/>
            <a:r>
              <a:rPr lang="en-US" altLang="zh-CN" sz="5400" b="1" dirty="0">
                <a:ln/>
                <a:solidFill>
                  <a:schemeClr val="accent3"/>
                </a:solidFill>
              </a:rPr>
              <a:t>Coding ……</a:t>
            </a:r>
            <a:endParaRPr lang="en-US" altLang="zh-C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180112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281327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软件分层数据校验的问题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6991B7-8425-4951-A317-5A8C4673FDF5}"/>
              </a:ext>
            </a:extLst>
          </p:cNvPr>
          <p:cNvSpPr txBox="1"/>
          <p:nvPr/>
        </p:nvSpPr>
        <p:spPr>
          <a:xfrm>
            <a:off x="105342" y="1096330"/>
            <a:ext cx="1811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情况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每次数据量较少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&lt;10k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2DEB85-AC87-4884-88CE-F1D63462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885587"/>
            <a:ext cx="5758136" cy="26919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4BE9DD-82C4-4097-922C-1D53A9DF99A5}"/>
              </a:ext>
            </a:extLst>
          </p:cNvPr>
          <p:cNvSpPr txBox="1"/>
          <p:nvPr/>
        </p:nvSpPr>
        <p:spPr>
          <a:xfrm>
            <a:off x="51843" y="3861048"/>
            <a:ext cx="2081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情况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数据量比较大，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比如传送一首</a:t>
            </a:r>
            <a:r>
              <a:rPr lang="en-US" altLang="zh-CN" b="1" dirty="0">
                <a:solidFill>
                  <a:srgbClr val="FF0000"/>
                </a:solidFill>
              </a:rPr>
              <a:t>MP3,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4M</a:t>
            </a:r>
            <a:r>
              <a:rPr lang="zh-CN" altLang="en-US" b="1" dirty="0">
                <a:solidFill>
                  <a:srgbClr val="FF0000"/>
                </a:solidFill>
              </a:rPr>
              <a:t>数据左右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BE6D8B-B645-4B03-8028-E17FBE6FC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3789041"/>
            <a:ext cx="5361536" cy="295955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18B105B-612B-4262-BA51-6986F54C45A4}"/>
              </a:ext>
            </a:extLst>
          </p:cNvPr>
          <p:cNvCxnSpPr>
            <a:cxnSpLocks/>
          </p:cNvCxnSpPr>
          <p:nvPr/>
        </p:nvCxnSpPr>
        <p:spPr>
          <a:xfrm flipV="1">
            <a:off x="395536" y="3577530"/>
            <a:ext cx="8496944" cy="13950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98CEE96-D0E9-4992-9602-8DB2BC25C8F5}"/>
              </a:ext>
            </a:extLst>
          </p:cNvPr>
          <p:cNvCxnSpPr/>
          <p:nvPr/>
        </p:nvCxnSpPr>
        <p:spPr>
          <a:xfrm flipH="1">
            <a:off x="3836872" y="558924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E5DF4B1-6420-4A03-AC59-31D93829F81C}"/>
              </a:ext>
            </a:extLst>
          </p:cNvPr>
          <p:cNvSpPr txBox="1"/>
          <p:nvPr/>
        </p:nvSpPr>
        <p:spPr>
          <a:xfrm>
            <a:off x="4034474" y="50083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通知重发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2438B1-0F8A-4158-BAFE-7CF8F37E0B33}"/>
              </a:ext>
            </a:extLst>
          </p:cNvPr>
          <p:cNvSpPr txBox="1"/>
          <p:nvPr/>
        </p:nvSpPr>
        <p:spPr>
          <a:xfrm>
            <a:off x="3733431" y="388259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大于</a:t>
            </a:r>
            <a:r>
              <a:rPr lang="en-US" altLang="zh-CN" dirty="0">
                <a:solidFill>
                  <a:srgbClr val="FF0000"/>
                </a:solidFill>
              </a:rPr>
              <a:t>4M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6E7BBB-022E-4E4F-8FCF-39B129B0988D}"/>
              </a:ext>
            </a:extLst>
          </p:cNvPr>
          <p:cNvSpPr txBox="1"/>
          <p:nvPr/>
        </p:nvSpPr>
        <p:spPr>
          <a:xfrm>
            <a:off x="3694537" y="121985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&lt;10k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05722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200888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Linxu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服务器开发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B7112C-C398-4C10-97E6-B5F3FE04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10399"/>
            <a:ext cx="6840760" cy="49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2430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0972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课程报价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25228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049715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00617" y="3797162"/>
            <a:ext cx="456521" cy="454724"/>
            <a:chOff x="4557733" y="2434359"/>
            <a:chExt cx="512624" cy="510606"/>
          </a:xfrm>
          <a:solidFill>
            <a:schemeClr val="bg1"/>
          </a:solidFill>
        </p:grpSpPr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37384" y="2722412"/>
            <a:ext cx="418013" cy="401997"/>
            <a:chOff x="6159731" y="1864447"/>
            <a:chExt cx="469385" cy="451400"/>
          </a:xfrm>
          <a:solidFill>
            <a:schemeClr val="bg1"/>
          </a:solidFill>
        </p:grpSpPr>
        <p:sp>
          <p:nvSpPr>
            <p:cNvPr id="21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10" name="Freeform 134"/>
            <p:cNvSpPr/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69799" y="2795392"/>
            <a:ext cx="347824" cy="344238"/>
            <a:chOff x="4270293" y="4090633"/>
            <a:chExt cx="390570" cy="386543"/>
          </a:xfrm>
          <a:solidFill>
            <a:schemeClr val="bg1"/>
          </a:solidFill>
        </p:grpSpPr>
        <p:sp>
          <p:nvSpPr>
            <p:cNvPr id="29" name="Freeform 136"/>
            <p:cNvSpPr/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0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241415" y="1884915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18245" y="4551838"/>
            <a:ext cx="890516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05173" y="1888747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892CA5-EDDA-480A-A878-A86498FAB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63" y="1027048"/>
            <a:ext cx="5352873" cy="54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180049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架构师的知识树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3528" y="1484784"/>
            <a:ext cx="8496944" cy="8400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501073" y="1810320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Windows</a:t>
            </a:r>
            <a:endParaRPr lang="zh-CN" alt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4210361" y="1484784"/>
            <a:ext cx="7232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</a:t>
            </a:r>
            <a:endParaRPr lang="en-US" altLang="zh-CN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5836" y="1810320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Android</a:t>
            </a:r>
            <a:endParaRPr lang="zh-CN" alt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309603" y="1810320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IOS</a:t>
            </a:r>
            <a:endParaRPr lang="zh-CN" alt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4714366" y="1810320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Web</a:t>
            </a:r>
            <a:endParaRPr lang="zh-CN" alt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6119347" y="1810320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Linux</a:t>
            </a:r>
            <a:endParaRPr lang="zh-CN" alt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524328" y="1810320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MCU</a:t>
            </a:r>
            <a:endParaRPr lang="zh-CN" alt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323526" y="2420888"/>
            <a:ext cx="8496944" cy="86409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5715" y="2427021"/>
            <a:ext cx="108234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网络通信层</a:t>
            </a:r>
            <a:endParaRPr lang="en-US" altLang="zh-CN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024" y="2780928"/>
            <a:ext cx="226779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IP</a:t>
            </a:r>
            <a:endParaRPr lang="zh-CN" alt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3438102" y="2778433"/>
            <a:ext cx="226779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TCP</a:t>
            </a:r>
            <a:endParaRPr lang="zh-CN" alt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6222227" y="2776986"/>
            <a:ext cx="226779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UDP</a:t>
            </a:r>
            <a:endParaRPr lang="zh-CN" alt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323526" y="3381004"/>
            <a:ext cx="8496944" cy="91209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65714" y="3391496"/>
            <a:ext cx="108234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通信层</a:t>
            </a:r>
            <a:endParaRPr lang="en-US" altLang="zh-CN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4689" y="3709322"/>
            <a:ext cx="3290400" cy="49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/>
          <p:cNvSpPr/>
          <p:nvPr/>
        </p:nvSpPr>
        <p:spPr>
          <a:xfrm>
            <a:off x="5292080" y="3709322"/>
            <a:ext cx="3289518" cy="4970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/>
          <p:cNvSpPr/>
          <p:nvPr/>
        </p:nvSpPr>
        <p:spPr>
          <a:xfrm>
            <a:off x="1547664" y="3789040"/>
            <a:ext cx="126188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字符数据协议</a:t>
            </a:r>
            <a:endParaRPr lang="en-US" altLang="zh-CN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44208" y="3789040"/>
            <a:ext cx="10823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流数据</a:t>
            </a:r>
            <a:r>
              <a:rPr lang="zh-CN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协议</a:t>
            </a:r>
            <a:endParaRPr lang="en-US" altLang="zh-CN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23525" y="4431518"/>
            <a:ext cx="8496944" cy="91209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Rectangle 35"/>
          <p:cNvSpPr/>
          <p:nvPr/>
        </p:nvSpPr>
        <p:spPr>
          <a:xfrm>
            <a:off x="4067944" y="4437112"/>
            <a:ext cx="108234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操作系统</a:t>
            </a:r>
            <a:endParaRPr lang="en-US" altLang="zh-CN" sz="1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4689" y="4793499"/>
            <a:ext cx="3290400" cy="49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Linux</a:t>
            </a:r>
            <a:r>
              <a:rPr lang="zh-CN" altLang="en-US" sz="1400" dirty="0">
                <a:solidFill>
                  <a:schemeClr val="tx1"/>
                </a:solidFill>
              </a:rPr>
              <a:t>内核开发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305422" y="4793498"/>
            <a:ext cx="3290400" cy="49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Linux</a:t>
            </a:r>
            <a:r>
              <a:rPr lang="zh-CN" altLang="en-US" sz="1400" dirty="0">
                <a:solidFill>
                  <a:schemeClr val="tx1"/>
                </a:solidFill>
              </a:rPr>
              <a:t>参数调优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23525" y="5487654"/>
            <a:ext cx="8496944" cy="912092"/>
          </a:xfrm>
          <a:prstGeom prst="roundRect">
            <a:avLst/>
          </a:prstGeom>
          <a:solidFill>
            <a:srgbClr val="0075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Rectangle 39"/>
          <p:cNvSpPr/>
          <p:nvPr/>
        </p:nvSpPr>
        <p:spPr>
          <a:xfrm>
            <a:off x="4066384" y="5479728"/>
            <a:ext cx="108234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应用程序</a:t>
            </a:r>
            <a:endParaRPr lang="en-US" altLang="zh-CN" sz="1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8668" y="5805264"/>
            <a:ext cx="1080120" cy="5040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负载均衡</a:t>
            </a:r>
            <a:endParaRPr lang="en-US" altLang="zh-CN" sz="1400" dirty="0"/>
          </a:p>
        </p:txBody>
      </p:sp>
      <p:sp>
        <p:nvSpPr>
          <p:cNvPr id="45" name="Rectangle 44"/>
          <p:cNvSpPr/>
          <p:nvPr/>
        </p:nvSpPr>
        <p:spPr>
          <a:xfrm>
            <a:off x="1610796" y="5805264"/>
            <a:ext cx="936104" cy="5040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网络</a:t>
            </a:r>
            <a:r>
              <a:rPr lang="en-US" altLang="zh-CN" sz="1400" dirty="0"/>
              <a:t>IO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618908" y="5805264"/>
            <a:ext cx="1152128" cy="5040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持久化集群</a:t>
            </a:r>
            <a:endParaRPr lang="en-US" altLang="zh-CN" sz="1400" dirty="0"/>
          </a:p>
        </p:txBody>
      </p:sp>
      <p:sp>
        <p:nvSpPr>
          <p:cNvPr id="47" name="Rectangle 46"/>
          <p:cNvSpPr/>
          <p:nvPr/>
        </p:nvSpPr>
        <p:spPr>
          <a:xfrm>
            <a:off x="3843044" y="5805264"/>
            <a:ext cx="1030960" cy="5040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缓存集群</a:t>
            </a:r>
            <a:endParaRPr lang="en-US" altLang="zh-CN" sz="1400" dirty="0"/>
          </a:p>
        </p:txBody>
      </p:sp>
      <p:sp>
        <p:nvSpPr>
          <p:cNvPr id="48" name="Rectangle 47"/>
          <p:cNvSpPr/>
          <p:nvPr/>
        </p:nvSpPr>
        <p:spPr>
          <a:xfrm>
            <a:off x="4955844" y="5805264"/>
            <a:ext cx="1551496" cy="5040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分布式文件系统</a:t>
            </a:r>
            <a:endParaRPr lang="en-US" altLang="zh-CN" sz="1400" dirty="0"/>
          </a:p>
        </p:txBody>
      </p:sp>
      <p:sp>
        <p:nvSpPr>
          <p:cNvPr id="49" name="Rectangle 48"/>
          <p:cNvSpPr/>
          <p:nvPr/>
        </p:nvSpPr>
        <p:spPr>
          <a:xfrm>
            <a:off x="6572700" y="5805264"/>
            <a:ext cx="1016988" cy="5040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集群测试</a:t>
            </a:r>
            <a:endParaRPr lang="en-US" altLang="zh-CN" sz="1400" dirty="0"/>
          </a:p>
        </p:txBody>
      </p:sp>
      <p:sp>
        <p:nvSpPr>
          <p:cNvPr id="50" name="Rectangle 49"/>
          <p:cNvSpPr/>
          <p:nvPr/>
        </p:nvSpPr>
        <p:spPr>
          <a:xfrm>
            <a:off x="7659468" y="5805264"/>
            <a:ext cx="1016988" cy="5040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集群监控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6687861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414782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动脑学院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C/C++ VIP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高级课程专题模块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2050584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503" y="1747386"/>
            <a:ext cx="4112658" cy="3715566"/>
            <a:chOff x="0" y="1569337"/>
            <a:chExt cx="5484146" cy="4954631"/>
          </a:xfrm>
        </p:grpSpPr>
        <p:sp>
          <p:nvSpPr>
            <p:cNvPr id="851" name="Freeform 5"/>
            <p:cNvSpPr/>
            <p:nvPr/>
          </p:nvSpPr>
          <p:spPr bwMode="auto">
            <a:xfrm>
              <a:off x="1510340" y="1570966"/>
              <a:ext cx="971049" cy="1603209"/>
            </a:xfrm>
            <a:custGeom>
              <a:avLst/>
              <a:gdLst>
                <a:gd name="T0" fmla="*/ 504 w 504"/>
                <a:gd name="T1" fmla="*/ 832 h 832"/>
                <a:gd name="T2" fmla="*/ 0 w 504"/>
                <a:gd name="T3" fmla="*/ 514 h 832"/>
                <a:gd name="T4" fmla="*/ 0 w 504"/>
                <a:gd name="T5" fmla="*/ 0 h 832"/>
                <a:gd name="T6" fmla="*/ 504 w 504"/>
                <a:gd name="T7" fmla="*/ 530 h 832"/>
                <a:gd name="T8" fmla="*/ 504 w 504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832"/>
                  </a:moveTo>
                  <a:cubicBezTo>
                    <a:pt x="336" y="726"/>
                    <a:pt x="168" y="620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77"/>
                    <a:pt x="336" y="353"/>
                    <a:pt x="504" y="530"/>
                  </a:cubicBezTo>
                  <a:cubicBezTo>
                    <a:pt x="504" y="631"/>
                    <a:pt x="504" y="731"/>
                    <a:pt x="504" y="8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2" name="Freeform 6"/>
            <p:cNvSpPr/>
            <p:nvPr/>
          </p:nvSpPr>
          <p:spPr bwMode="auto">
            <a:xfrm>
              <a:off x="1510340" y="2560752"/>
              <a:ext cx="971049" cy="1195075"/>
            </a:xfrm>
            <a:custGeom>
              <a:avLst/>
              <a:gdLst>
                <a:gd name="T0" fmla="*/ 504 w 504"/>
                <a:gd name="T1" fmla="*/ 620 h 620"/>
                <a:gd name="T2" fmla="*/ 0 w 504"/>
                <a:gd name="T3" fmla="*/ 514 h 620"/>
                <a:gd name="T4" fmla="*/ 0 w 504"/>
                <a:gd name="T5" fmla="*/ 0 h 620"/>
                <a:gd name="T6" fmla="*/ 504 w 504"/>
                <a:gd name="T7" fmla="*/ 318 h 620"/>
                <a:gd name="T8" fmla="*/ 504 w 504"/>
                <a:gd name="T9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620"/>
                  </a:moveTo>
                  <a:cubicBezTo>
                    <a:pt x="336" y="585"/>
                    <a:pt x="168" y="54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06"/>
                    <a:pt x="336" y="212"/>
                    <a:pt x="504" y="318"/>
                  </a:cubicBezTo>
                  <a:cubicBezTo>
                    <a:pt x="504" y="419"/>
                    <a:pt x="504" y="519"/>
                    <a:pt x="504" y="62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3" name="Freeform 7"/>
            <p:cNvSpPr/>
            <p:nvPr/>
          </p:nvSpPr>
          <p:spPr bwMode="auto">
            <a:xfrm>
              <a:off x="1510340" y="3551352"/>
              <a:ext cx="971049" cy="990600"/>
            </a:xfrm>
            <a:custGeom>
              <a:avLst/>
              <a:gdLst>
                <a:gd name="T0" fmla="*/ 504 w 504"/>
                <a:gd name="T1" fmla="*/ 408 h 514"/>
                <a:gd name="T2" fmla="*/ 0 w 504"/>
                <a:gd name="T3" fmla="*/ 514 h 514"/>
                <a:gd name="T4" fmla="*/ 0 w 504"/>
                <a:gd name="T5" fmla="*/ 0 h 514"/>
                <a:gd name="T6" fmla="*/ 504 w 504"/>
                <a:gd name="T7" fmla="*/ 106 h 514"/>
                <a:gd name="T8" fmla="*/ 504 w 504"/>
                <a:gd name="T9" fmla="*/ 40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4">
                  <a:moveTo>
                    <a:pt x="504" y="408"/>
                  </a:moveTo>
                  <a:cubicBezTo>
                    <a:pt x="336" y="443"/>
                    <a:pt x="168" y="47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35"/>
                    <a:pt x="336" y="71"/>
                    <a:pt x="504" y="106"/>
                  </a:cubicBezTo>
                  <a:cubicBezTo>
                    <a:pt x="504" y="207"/>
                    <a:pt x="504" y="307"/>
                    <a:pt x="504" y="40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4" name="Freeform 8"/>
            <p:cNvSpPr/>
            <p:nvPr/>
          </p:nvSpPr>
          <p:spPr bwMode="auto">
            <a:xfrm>
              <a:off x="1510340" y="4337478"/>
              <a:ext cx="971049" cy="1194260"/>
            </a:xfrm>
            <a:custGeom>
              <a:avLst/>
              <a:gdLst>
                <a:gd name="T0" fmla="*/ 504 w 504"/>
                <a:gd name="T1" fmla="*/ 302 h 620"/>
                <a:gd name="T2" fmla="*/ 0 w 504"/>
                <a:gd name="T3" fmla="*/ 620 h 620"/>
                <a:gd name="T4" fmla="*/ 0 w 504"/>
                <a:gd name="T5" fmla="*/ 106 h 620"/>
                <a:gd name="T6" fmla="*/ 504 w 504"/>
                <a:gd name="T7" fmla="*/ 0 h 620"/>
                <a:gd name="T8" fmla="*/ 504 w 504"/>
                <a:gd name="T9" fmla="*/ 30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302"/>
                  </a:moveTo>
                  <a:cubicBezTo>
                    <a:pt x="336" y="408"/>
                    <a:pt x="168" y="514"/>
                    <a:pt x="0" y="620"/>
                  </a:cubicBezTo>
                  <a:cubicBezTo>
                    <a:pt x="0" y="449"/>
                    <a:pt x="0" y="277"/>
                    <a:pt x="0" y="106"/>
                  </a:cubicBezTo>
                  <a:cubicBezTo>
                    <a:pt x="168" y="71"/>
                    <a:pt x="336" y="35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5" name="Freeform 9"/>
            <p:cNvSpPr/>
            <p:nvPr/>
          </p:nvSpPr>
          <p:spPr bwMode="auto">
            <a:xfrm>
              <a:off x="1510340" y="4919130"/>
              <a:ext cx="971049" cy="1603209"/>
            </a:xfrm>
            <a:custGeom>
              <a:avLst/>
              <a:gdLst>
                <a:gd name="T0" fmla="*/ 504 w 504"/>
                <a:gd name="T1" fmla="*/ 302 h 832"/>
                <a:gd name="T2" fmla="*/ 0 w 504"/>
                <a:gd name="T3" fmla="*/ 832 h 832"/>
                <a:gd name="T4" fmla="*/ 0 w 504"/>
                <a:gd name="T5" fmla="*/ 318 h 832"/>
                <a:gd name="T6" fmla="*/ 504 w 504"/>
                <a:gd name="T7" fmla="*/ 0 h 832"/>
                <a:gd name="T8" fmla="*/ 504 w 504"/>
                <a:gd name="T9" fmla="*/ 30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302"/>
                  </a:moveTo>
                  <a:cubicBezTo>
                    <a:pt x="336" y="479"/>
                    <a:pt x="168" y="655"/>
                    <a:pt x="0" y="832"/>
                  </a:cubicBezTo>
                  <a:cubicBezTo>
                    <a:pt x="0" y="661"/>
                    <a:pt x="0" y="489"/>
                    <a:pt x="0" y="318"/>
                  </a:cubicBezTo>
                  <a:cubicBezTo>
                    <a:pt x="168" y="212"/>
                    <a:pt x="336" y="106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6" name="Freeform 10"/>
            <p:cNvSpPr/>
            <p:nvPr/>
          </p:nvSpPr>
          <p:spPr bwMode="auto">
            <a:xfrm>
              <a:off x="2481389" y="2591708"/>
              <a:ext cx="1812571" cy="582467"/>
            </a:xfrm>
            <a:custGeom>
              <a:avLst/>
              <a:gdLst>
                <a:gd name="T0" fmla="*/ 790 w 941"/>
                <a:gd name="T1" fmla="*/ 0 h 302"/>
                <a:gd name="T2" fmla="*/ 0 w 941"/>
                <a:gd name="T3" fmla="*/ 0 h 302"/>
                <a:gd name="T4" fmla="*/ 0 w 941"/>
                <a:gd name="T5" fmla="*/ 302 h 302"/>
                <a:gd name="T6" fmla="*/ 790 w 941"/>
                <a:gd name="T7" fmla="*/ 302 h 302"/>
                <a:gd name="T8" fmla="*/ 941 w 941"/>
                <a:gd name="T9" fmla="*/ 151 h 302"/>
                <a:gd name="T10" fmla="*/ 790 w 94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1" h="302">
                  <a:moveTo>
                    <a:pt x="7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790" y="302"/>
                    <a:pt x="790" y="302"/>
                    <a:pt x="790" y="302"/>
                  </a:cubicBezTo>
                  <a:cubicBezTo>
                    <a:pt x="873" y="302"/>
                    <a:pt x="941" y="234"/>
                    <a:pt x="941" y="151"/>
                  </a:cubicBezTo>
                  <a:cubicBezTo>
                    <a:pt x="941" y="67"/>
                    <a:pt x="873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7" name="Freeform 11"/>
            <p:cNvSpPr/>
            <p:nvPr/>
          </p:nvSpPr>
          <p:spPr bwMode="auto">
            <a:xfrm>
              <a:off x="2481389" y="3174175"/>
              <a:ext cx="3002757" cy="581652"/>
            </a:xfrm>
            <a:custGeom>
              <a:avLst/>
              <a:gdLst>
                <a:gd name="T0" fmla="*/ 1408 w 1559"/>
                <a:gd name="T1" fmla="*/ 0 h 302"/>
                <a:gd name="T2" fmla="*/ 0 w 1559"/>
                <a:gd name="T3" fmla="*/ 0 h 302"/>
                <a:gd name="T4" fmla="*/ 0 w 1559"/>
                <a:gd name="T5" fmla="*/ 302 h 302"/>
                <a:gd name="T6" fmla="*/ 1408 w 1559"/>
                <a:gd name="T7" fmla="*/ 302 h 302"/>
                <a:gd name="T8" fmla="*/ 1559 w 1559"/>
                <a:gd name="T9" fmla="*/ 151 h 302"/>
                <a:gd name="T10" fmla="*/ 1408 w 1559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9" h="302">
                  <a:moveTo>
                    <a:pt x="14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408" y="302"/>
                    <a:pt x="1408" y="302"/>
                    <a:pt x="1408" y="302"/>
                  </a:cubicBezTo>
                  <a:cubicBezTo>
                    <a:pt x="1491" y="302"/>
                    <a:pt x="1559" y="234"/>
                    <a:pt x="1559" y="151"/>
                  </a:cubicBezTo>
                  <a:cubicBezTo>
                    <a:pt x="1559" y="67"/>
                    <a:pt x="1491" y="0"/>
                    <a:pt x="1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8" name="Freeform 12"/>
            <p:cNvSpPr/>
            <p:nvPr/>
          </p:nvSpPr>
          <p:spPr bwMode="auto">
            <a:xfrm>
              <a:off x="2481389" y="3755827"/>
              <a:ext cx="2467540" cy="581652"/>
            </a:xfrm>
            <a:custGeom>
              <a:avLst/>
              <a:gdLst>
                <a:gd name="T0" fmla="*/ 1130 w 1281"/>
                <a:gd name="T1" fmla="*/ 0 h 302"/>
                <a:gd name="T2" fmla="*/ 0 w 1281"/>
                <a:gd name="T3" fmla="*/ 0 h 302"/>
                <a:gd name="T4" fmla="*/ 0 w 1281"/>
                <a:gd name="T5" fmla="*/ 302 h 302"/>
                <a:gd name="T6" fmla="*/ 1130 w 1281"/>
                <a:gd name="T7" fmla="*/ 302 h 302"/>
                <a:gd name="T8" fmla="*/ 1281 w 1281"/>
                <a:gd name="T9" fmla="*/ 151 h 302"/>
                <a:gd name="T10" fmla="*/ 1130 w 128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1" h="302">
                  <a:moveTo>
                    <a:pt x="11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130" y="302"/>
                    <a:pt x="1130" y="302"/>
                    <a:pt x="1130" y="302"/>
                  </a:cubicBezTo>
                  <a:cubicBezTo>
                    <a:pt x="1213" y="302"/>
                    <a:pt x="1281" y="234"/>
                    <a:pt x="1281" y="151"/>
                  </a:cubicBezTo>
                  <a:cubicBezTo>
                    <a:pt x="1281" y="68"/>
                    <a:pt x="1213" y="0"/>
                    <a:pt x="1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9" name="Freeform 13"/>
            <p:cNvSpPr/>
            <p:nvPr/>
          </p:nvSpPr>
          <p:spPr bwMode="auto">
            <a:xfrm>
              <a:off x="2481389" y="4337478"/>
              <a:ext cx="1955132" cy="581652"/>
            </a:xfrm>
            <a:custGeom>
              <a:avLst/>
              <a:gdLst>
                <a:gd name="T0" fmla="*/ 864 w 1015"/>
                <a:gd name="T1" fmla="*/ 0 h 302"/>
                <a:gd name="T2" fmla="*/ 0 w 1015"/>
                <a:gd name="T3" fmla="*/ 0 h 302"/>
                <a:gd name="T4" fmla="*/ 0 w 1015"/>
                <a:gd name="T5" fmla="*/ 302 h 302"/>
                <a:gd name="T6" fmla="*/ 864 w 1015"/>
                <a:gd name="T7" fmla="*/ 302 h 302"/>
                <a:gd name="T8" fmla="*/ 1015 w 1015"/>
                <a:gd name="T9" fmla="*/ 151 h 302"/>
                <a:gd name="T10" fmla="*/ 864 w 1015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302">
                  <a:moveTo>
                    <a:pt x="8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64" y="302"/>
                    <a:pt x="864" y="302"/>
                    <a:pt x="864" y="302"/>
                  </a:cubicBezTo>
                  <a:cubicBezTo>
                    <a:pt x="947" y="302"/>
                    <a:pt x="1015" y="235"/>
                    <a:pt x="1015" y="151"/>
                  </a:cubicBezTo>
                  <a:cubicBezTo>
                    <a:pt x="1015" y="68"/>
                    <a:pt x="947" y="0"/>
                    <a:pt x="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0" name="Freeform 14"/>
            <p:cNvSpPr/>
            <p:nvPr/>
          </p:nvSpPr>
          <p:spPr bwMode="auto">
            <a:xfrm>
              <a:off x="2481389" y="4919130"/>
              <a:ext cx="2711931" cy="581652"/>
            </a:xfrm>
            <a:custGeom>
              <a:avLst/>
              <a:gdLst>
                <a:gd name="T0" fmla="*/ 1408 w 1408"/>
                <a:gd name="T1" fmla="*/ 151 h 302"/>
                <a:gd name="T2" fmla="*/ 1268 w 1408"/>
                <a:gd name="T3" fmla="*/ 1 h 302"/>
                <a:gd name="T4" fmla="*/ 1268 w 1408"/>
                <a:gd name="T5" fmla="*/ 0 h 302"/>
                <a:gd name="T6" fmla="*/ 0 w 1408"/>
                <a:gd name="T7" fmla="*/ 0 h 302"/>
                <a:gd name="T8" fmla="*/ 0 w 1408"/>
                <a:gd name="T9" fmla="*/ 302 h 302"/>
                <a:gd name="T10" fmla="*/ 1268 w 1408"/>
                <a:gd name="T11" fmla="*/ 302 h 302"/>
                <a:gd name="T12" fmla="*/ 1268 w 1408"/>
                <a:gd name="T13" fmla="*/ 302 h 302"/>
                <a:gd name="T14" fmla="*/ 1408 w 1408"/>
                <a:gd name="T15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302">
                  <a:moveTo>
                    <a:pt x="1408" y="151"/>
                  </a:moveTo>
                  <a:cubicBezTo>
                    <a:pt x="1408" y="72"/>
                    <a:pt x="1346" y="6"/>
                    <a:pt x="1268" y="1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346" y="296"/>
                    <a:pt x="1408" y="231"/>
                    <a:pt x="1408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1" name="Rectangle 15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2" name="Rectangle 16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8" name="Rectangle 293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9" name="Rectangle 294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0" name="Rectangle 687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1" name="Rectangle 688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4" name="Rectangle 791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5" name="Rectangle 792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Rectangle 904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Rectangle 905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039"/>
            <p:cNvSpPr/>
            <p:nvPr/>
          </p:nvSpPr>
          <p:spPr bwMode="auto">
            <a:xfrm>
              <a:off x="5191691" y="3222238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040"/>
            <p:cNvSpPr/>
            <p:nvPr/>
          </p:nvSpPr>
          <p:spPr bwMode="auto">
            <a:xfrm>
              <a:off x="4649956" y="3803890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041"/>
            <p:cNvSpPr/>
            <p:nvPr/>
          </p:nvSpPr>
          <p:spPr bwMode="auto">
            <a:xfrm>
              <a:off x="4902494" y="4967194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1042"/>
            <p:cNvSpPr/>
            <p:nvPr/>
          </p:nvSpPr>
          <p:spPr bwMode="auto">
            <a:xfrm>
              <a:off x="4143251" y="438554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1043"/>
            <p:cNvSpPr/>
            <p:nvPr/>
          </p:nvSpPr>
          <p:spPr bwMode="auto">
            <a:xfrm>
              <a:off x="4006392" y="263977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2" tIns="34287" rIns="68572" bIns="34287" numCol="1" anchor="t" anchorCtr="0" compatLnSpc="1"/>
            <a:lstStyle/>
            <a:p>
              <a:pPr algn="ctr">
                <a:lnSpc>
                  <a:spcPct val="120000"/>
                </a:lnSpc>
              </a:pPr>
              <a:endParaRPr lang="en-GB" sz="85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Group 1050"/>
            <p:cNvGrpSpPr/>
            <p:nvPr/>
          </p:nvGrpSpPr>
          <p:grpSpPr>
            <a:xfrm>
              <a:off x="497872" y="4806689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052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3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4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5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6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7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8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9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" name="Group 1060"/>
            <p:cNvGrpSpPr/>
            <p:nvPr/>
          </p:nvGrpSpPr>
          <p:grpSpPr>
            <a:xfrm>
              <a:off x="495719" y="3827954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06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1063"/>
            <p:cNvGrpSpPr/>
            <p:nvPr/>
          </p:nvGrpSpPr>
          <p:grpSpPr>
            <a:xfrm>
              <a:off x="548788" y="2825660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065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6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Group 1066"/>
            <p:cNvGrpSpPr/>
            <p:nvPr/>
          </p:nvGrpSpPr>
          <p:grpSpPr>
            <a:xfrm>
              <a:off x="522204" y="5833008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068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9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0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" name="Group 1070"/>
            <p:cNvGrpSpPr/>
            <p:nvPr/>
          </p:nvGrpSpPr>
          <p:grpSpPr>
            <a:xfrm>
              <a:off x="522998" y="1828650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1072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3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4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6" tIns="14286" rIns="14286" bIns="14286" anchor="ctr"/>
              <a:lstStyle/>
              <a:p>
                <a:pPr algn="ctr" defTabSz="170815" hangingPunct="0">
                  <a:lnSpc>
                    <a:spcPct val="120000"/>
                  </a:lnSpc>
                </a:pPr>
                <a:endParaRPr lang="en-US" sz="855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108" name="Freeform 1107"/>
          <p:cNvSpPr>
            <a:spLocks noEditPoints="1"/>
          </p:cNvSpPr>
          <p:nvPr/>
        </p:nvSpPr>
        <p:spPr bwMode="auto">
          <a:xfrm>
            <a:off x="4307024" y="3965546"/>
            <a:ext cx="228255" cy="360485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72" tIns="34287" rIns="68572" bIns="34287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675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9" name="Freeform 1108"/>
          <p:cNvSpPr>
            <a:spLocks noEditPoints="1"/>
          </p:cNvSpPr>
          <p:nvPr/>
        </p:nvSpPr>
        <p:spPr bwMode="auto">
          <a:xfrm>
            <a:off x="4266096" y="3007373"/>
            <a:ext cx="310111" cy="316409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72" tIns="34287" rIns="68572" bIns="34287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675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3" name="TextBox 1112"/>
          <p:cNvSpPr txBox="1"/>
          <p:nvPr/>
        </p:nvSpPr>
        <p:spPr>
          <a:xfrm>
            <a:off x="4552315" y="2985879"/>
            <a:ext cx="319532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C++ Linux 服务器开发</a:t>
            </a:r>
          </a:p>
          <a:p>
            <a:pPr>
              <a:lnSpc>
                <a:spcPct val="120000"/>
              </a:lnSpc>
            </a:pP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112"/>
          <p:cNvSpPr txBox="1"/>
          <p:nvPr/>
        </p:nvSpPr>
        <p:spPr>
          <a:xfrm>
            <a:off x="4535805" y="3902184"/>
            <a:ext cx="300545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高级互联网架构师课程</a:t>
            </a:r>
          </a:p>
          <a:p>
            <a:pPr algn="just">
              <a:lnSpc>
                <a:spcPct val="120000"/>
              </a:lnSpc>
            </a:pP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048757"/>
              </p:ext>
            </p:extLst>
          </p:nvPr>
        </p:nvGraphicFramePr>
        <p:xfrm>
          <a:off x="7647907" y="3038013"/>
          <a:ext cx="12223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" name="Packager Shell Object" showAsIcon="1" r:id="rId5" imgW="1222560" imgH="394560" progId="Package">
                  <p:embed/>
                </p:oleObj>
              </mc:Choice>
              <mc:Fallback>
                <p:oleObj name="Packager Shell Object" showAsIcon="1" r:id="rId5" imgW="122256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47907" y="3038013"/>
                        <a:ext cx="12223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738081"/>
              </p:ext>
            </p:extLst>
          </p:nvPr>
        </p:nvGraphicFramePr>
        <p:xfrm>
          <a:off x="7357781" y="3872760"/>
          <a:ext cx="14827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" name="Packager Shell Object" showAsIcon="1" r:id="rId7" imgW="1483200" imgH="394560" progId="Package">
                  <p:embed/>
                </p:oleObj>
              </mc:Choice>
              <mc:Fallback>
                <p:oleObj name="Packager Shell Object" showAsIcon="1" r:id="rId7" imgW="14832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57781" y="3872760"/>
                        <a:ext cx="148272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42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0972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课程报价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25228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049715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00617" y="3797162"/>
            <a:ext cx="456521" cy="454724"/>
            <a:chOff x="4557733" y="2434359"/>
            <a:chExt cx="512624" cy="510606"/>
          </a:xfrm>
          <a:solidFill>
            <a:schemeClr val="bg1"/>
          </a:solidFill>
        </p:grpSpPr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37384" y="2722412"/>
            <a:ext cx="418013" cy="401997"/>
            <a:chOff x="6159731" y="1864447"/>
            <a:chExt cx="469385" cy="451400"/>
          </a:xfrm>
          <a:solidFill>
            <a:schemeClr val="bg1"/>
          </a:solidFill>
        </p:grpSpPr>
        <p:sp>
          <p:nvSpPr>
            <p:cNvPr id="21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10" name="Freeform 134"/>
            <p:cNvSpPr/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69799" y="2795392"/>
            <a:ext cx="347824" cy="344238"/>
            <a:chOff x="4270293" y="4090633"/>
            <a:chExt cx="390570" cy="386543"/>
          </a:xfrm>
          <a:solidFill>
            <a:schemeClr val="bg1"/>
          </a:solidFill>
        </p:grpSpPr>
        <p:sp>
          <p:nvSpPr>
            <p:cNvPr id="29" name="Freeform 136"/>
            <p:cNvSpPr/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0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241415" y="1884915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18245" y="4551838"/>
            <a:ext cx="890516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05173" y="1888747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892CA5-EDDA-480A-A878-A86498FAB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63" y="1027048"/>
            <a:ext cx="5352873" cy="54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9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面向人群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493995" y="2852936"/>
            <a:ext cx="3571103" cy="803190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 rot="16200000">
            <a:off x="3174300" y="1962137"/>
            <a:ext cx="978408" cy="803189"/>
          </a:xfrm>
          <a:prstGeom prst="homePlate">
            <a:avLst>
              <a:gd name="adj" fmla="val 3153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0800000">
            <a:off x="4748838" y="3868084"/>
            <a:ext cx="3571103" cy="803190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五边形 9"/>
          <p:cNvSpPr/>
          <p:nvPr/>
        </p:nvSpPr>
        <p:spPr>
          <a:xfrm rot="5400000">
            <a:off x="4661228" y="4758884"/>
            <a:ext cx="978408" cy="803189"/>
          </a:xfrm>
          <a:prstGeom prst="homePlate">
            <a:avLst>
              <a:gd name="adj" fmla="val 3153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 flipV="1">
            <a:off x="4748837" y="2852936"/>
            <a:ext cx="3571103" cy="803190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五边形 11"/>
          <p:cNvSpPr/>
          <p:nvPr/>
        </p:nvSpPr>
        <p:spPr>
          <a:xfrm rot="16200000" flipV="1">
            <a:off x="4661227" y="1962137"/>
            <a:ext cx="978408" cy="803189"/>
          </a:xfrm>
          <a:prstGeom prst="homePlate">
            <a:avLst>
              <a:gd name="adj" fmla="val 3153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 flipV="1">
            <a:off x="493994" y="3868085"/>
            <a:ext cx="3571103" cy="803190"/>
          </a:xfrm>
          <a:custGeom>
            <a:avLst/>
            <a:gdLst>
              <a:gd name="connsiteX0" fmla="*/ 3571103 w 3571103"/>
              <a:gd name="connsiteY0" fmla="*/ 0 h 803190"/>
              <a:gd name="connsiteX1" fmla="*/ 259492 w 3571103"/>
              <a:gd name="connsiteY1" fmla="*/ 0 h 803190"/>
              <a:gd name="connsiteX2" fmla="*/ 0 w 3571103"/>
              <a:gd name="connsiteY2" fmla="*/ 420130 h 803190"/>
              <a:gd name="connsiteX3" fmla="*/ 271849 w 3571103"/>
              <a:gd name="connsiteY3" fmla="*/ 803190 h 803190"/>
              <a:gd name="connsiteX4" fmla="*/ 2842054 w 3571103"/>
              <a:gd name="connsiteY4" fmla="*/ 803190 h 803190"/>
              <a:gd name="connsiteX5" fmla="*/ 3571103 w 3571103"/>
              <a:gd name="connsiteY5" fmla="*/ 0 h 80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03" h="803190">
                <a:moveTo>
                  <a:pt x="3571103" y="0"/>
                </a:moveTo>
                <a:lnTo>
                  <a:pt x="259492" y="0"/>
                </a:lnTo>
                <a:lnTo>
                  <a:pt x="0" y="420130"/>
                </a:lnTo>
                <a:lnTo>
                  <a:pt x="271849" y="803190"/>
                </a:lnTo>
                <a:lnTo>
                  <a:pt x="2842054" y="803190"/>
                </a:lnTo>
                <a:lnTo>
                  <a:pt x="357110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 rot="5400000" flipV="1">
            <a:off x="3174299" y="4758885"/>
            <a:ext cx="978408" cy="803189"/>
          </a:xfrm>
          <a:prstGeom prst="homePlate">
            <a:avLst>
              <a:gd name="adj" fmla="val 3153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00617" y="4084182"/>
            <a:ext cx="456521" cy="454724"/>
            <a:chOff x="4557733" y="2434359"/>
            <a:chExt cx="512624" cy="510606"/>
          </a:xfrm>
          <a:solidFill>
            <a:schemeClr val="bg1"/>
          </a:solidFill>
        </p:grpSpPr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37384" y="3009432"/>
            <a:ext cx="418013" cy="401997"/>
            <a:chOff x="6159731" y="1864447"/>
            <a:chExt cx="469385" cy="451400"/>
          </a:xfrm>
          <a:solidFill>
            <a:schemeClr val="bg1"/>
          </a:solidFill>
        </p:grpSpPr>
        <p:sp>
          <p:nvSpPr>
            <p:cNvPr id="21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22" name="Freeform 134"/>
            <p:cNvSpPr/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69799" y="4147801"/>
            <a:ext cx="377867" cy="327486"/>
            <a:chOff x="7090992" y="4839631"/>
            <a:chExt cx="424306" cy="367732"/>
          </a:xfrm>
          <a:solidFill>
            <a:schemeClr val="bg1"/>
          </a:solidFill>
        </p:grpSpPr>
        <p:sp>
          <p:nvSpPr>
            <p:cNvPr id="24" name="Freeform 19"/>
            <p:cNvSpPr/>
            <p:nvPr/>
          </p:nvSpPr>
          <p:spPr bwMode="auto">
            <a:xfrm>
              <a:off x="7156995" y="4994536"/>
              <a:ext cx="86882" cy="152885"/>
            </a:xfrm>
            <a:custGeom>
              <a:avLst/>
              <a:gdLst>
                <a:gd name="T0" fmla="*/ 4 w 54"/>
                <a:gd name="T1" fmla="*/ 95 h 95"/>
                <a:gd name="T2" fmla="*/ 49 w 54"/>
                <a:gd name="T3" fmla="*/ 95 h 95"/>
                <a:gd name="T4" fmla="*/ 54 w 54"/>
                <a:gd name="T5" fmla="*/ 90 h 95"/>
                <a:gd name="T6" fmla="*/ 54 w 54"/>
                <a:gd name="T7" fmla="*/ 4 h 95"/>
                <a:gd name="T8" fmla="*/ 49 w 54"/>
                <a:gd name="T9" fmla="*/ 0 h 95"/>
                <a:gd name="T10" fmla="*/ 4 w 54"/>
                <a:gd name="T11" fmla="*/ 0 h 95"/>
                <a:gd name="T12" fmla="*/ 0 w 54"/>
                <a:gd name="T13" fmla="*/ 4 h 95"/>
                <a:gd name="T14" fmla="*/ 0 w 54"/>
                <a:gd name="T15" fmla="*/ 90 h 95"/>
                <a:gd name="T16" fmla="*/ 4 w 54"/>
                <a:gd name="T1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5">
                  <a:moveTo>
                    <a:pt x="4" y="95"/>
                  </a:moveTo>
                  <a:cubicBezTo>
                    <a:pt x="49" y="95"/>
                    <a:pt x="49" y="95"/>
                    <a:pt x="49" y="95"/>
                  </a:cubicBezTo>
                  <a:cubicBezTo>
                    <a:pt x="52" y="95"/>
                    <a:pt x="54" y="93"/>
                    <a:pt x="54" y="9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2" y="95"/>
                    <a:pt x="4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7282266" y="4937962"/>
              <a:ext cx="86882" cy="209459"/>
            </a:xfrm>
            <a:custGeom>
              <a:avLst/>
              <a:gdLst>
                <a:gd name="T0" fmla="*/ 5 w 54"/>
                <a:gd name="T1" fmla="*/ 130 h 130"/>
                <a:gd name="T2" fmla="*/ 50 w 54"/>
                <a:gd name="T3" fmla="*/ 130 h 130"/>
                <a:gd name="T4" fmla="*/ 54 w 54"/>
                <a:gd name="T5" fmla="*/ 125 h 130"/>
                <a:gd name="T6" fmla="*/ 54 w 54"/>
                <a:gd name="T7" fmla="*/ 5 h 130"/>
                <a:gd name="T8" fmla="*/ 50 w 54"/>
                <a:gd name="T9" fmla="*/ 0 h 130"/>
                <a:gd name="T10" fmla="*/ 5 w 54"/>
                <a:gd name="T11" fmla="*/ 0 h 130"/>
                <a:gd name="T12" fmla="*/ 0 w 54"/>
                <a:gd name="T13" fmla="*/ 5 h 130"/>
                <a:gd name="T14" fmla="*/ 0 w 54"/>
                <a:gd name="T15" fmla="*/ 125 h 130"/>
                <a:gd name="T16" fmla="*/ 5 w 54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30">
                  <a:moveTo>
                    <a:pt x="5" y="130"/>
                  </a:moveTo>
                  <a:cubicBezTo>
                    <a:pt x="50" y="130"/>
                    <a:pt x="50" y="130"/>
                    <a:pt x="50" y="130"/>
                  </a:cubicBezTo>
                  <a:cubicBezTo>
                    <a:pt x="52" y="130"/>
                    <a:pt x="54" y="128"/>
                    <a:pt x="54" y="12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8"/>
                    <a:pt x="2" y="130"/>
                    <a:pt x="5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7408885" y="4891491"/>
              <a:ext cx="86882" cy="255931"/>
            </a:xfrm>
            <a:custGeom>
              <a:avLst/>
              <a:gdLst>
                <a:gd name="T0" fmla="*/ 4 w 54"/>
                <a:gd name="T1" fmla="*/ 159 h 159"/>
                <a:gd name="T2" fmla="*/ 49 w 54"/>
                <a:gd name="T3" fmla="*/ 159 h 159"/>
                <a:gd name="T4" fmla="*/ 54 w 54"/>
                <a:gd name="T5" fmla="*/ 154 h 159"/>
                <a:gd name="T6" fmla="*/ 54 w 54"/>
                <a:gd name="T7" fmla="*/ 5 h 159"/>
                <a:gd name="T8" fmla="*/ 49 w 54"/>
                <a:gd name="T9" fmla="*/ 0 h 159"/>
                <a:gd name="T10" fmla="*/ 4 w 54"/>
                <a:gd name="T11" fmla="*/ 0 h 159"/>
                <a:gd name="T12" fmla="*/ 0 w 54"/>
                <a:gd name="T13" fmla="*/ 5 h 159"/>
                <a:gd name="T14" fmla="*/ 0 w 54"/>
                <a:gd name="T15" fmla="*/ 154 h 159"/>
                <a:gd name="T16" fmla="*/ 4 w 54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159">
                  <a:moveTo>
                    <a:pt x="4" y="159"/>
                  </a:moveTo>
                  <a:cubicBezTo>
                    <a:pt x="49" y="159"/>
                    <a:pt x="49" y="159"/>
                    <a:pt x="49" y="159"/>
                  </a:cubicBezTo>
                  <a:cubicBezTo>
                    <a:pt x="52" y="159"/>
                    <a:pt x="54" y="157"/>
                    <a:pt x="54" y="15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59"/>
                    <a:pt x="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/>
            <p:nvPr/>
          </p:nvSpPr>
          <p:spPr bwMode="auto">
            <a:xfrm>
              <a:off x="7090992" y="4839631"/>
              <a:ext cx="424306" cy="367732"/>
            </a:xfrm>
            <a:custGeom>
              <a:avLst/>
              <a:gdLst>
                <a:gd name="T0" fmla="*/ 253 w 264"/>
                <a:gd name="T1" fmla="*/ 206 h 228"/>
                <a:gd name="T2" fmla="*/ 23 w 264"/>
                <a:gd name="T3" fmla="*/ 206 h 228"/>
                <a:gd name="T4" fmla="*/ 22 w 264"/>
                <a:gd name="T5" fmla="*/ 206 h 228"/>
                <a:gd name="T6" fmla="*/ 22 w 264"/>
                <a:gd name="T7" fmla="*/ 11 h 228"/>
                <a:gd name="T8" fmla="*/ 11 w 264"/>
                <a:gd name="T9" fmla="*/ 0 h 228"/>
                <a:gd name="T10" fmla="*/ 0 w 264"/>
                <a:gd name="T11" fmla="*/ 11 h 228"/>
                <a:gd name="T12" fmla="*/ 0 w 264"/>
                <a:gd name="T13" fmla="*/ 206 h 228"/>
                <a:gd name="T14" fmla="*/ 23 w 264"/>
                <a:gd name="T15" fmla="*/ 228 h 228"/>
                <a:gd name="T16" fmla="*/ 253 w 264"/>
                <a:gd name="T17" fmla="*/ 228 h 228"/>
                <a:gd name="T18" fmla="*/ 264 w 264"/>
                <a:gd name="T19" fmla="*/ 217 h 228"/>
                <a:gd name="T20" fmla="*/ 253 w 264"/>
                <a:gd name="T21" fmla="*/ 20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4" h="228">
                  <a:moveTo>
                    <a:pt x="253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8"/>
                    <a:pt x="10" y="228"/>
                    <a:pt x="23" y="228"/>
                  </a:cubicBezTo>
                  <a:cubicBezTo>
                    <a:pt x="253" y="228"/>
                    <a:pt x="253" y="228"/>
                    <a:pt x="253" y="228"/>
                  </a:cubicBezTo>
                  <a:cubicBezTo>
                    <a:pt x="259" y="228"/>
                    <a:pt x="264" y="223"/>
                    <a:pt x="264" y="217"/>
                  </a:cubicBezTo>
                  <a:cubicBezTo>
                    <a:pt x="264" y="211"/>
                    <a:pt x="259" y="206"/>
                    <a:pt x="25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669799" y="3082412"/>
            <a:ext cx="347824" cy="344238"/>
            <a:chOff x="4270293" y="4090633"/>
            <a:chExt cx="390570" cy="386543"/>
          </a:xfrm>
          <a:solidFill>
            <a:schemeClr val="bg1"/>
          </a:solidFill>
        </p:grpSpPr>
        <p:sp>
          <p:nvSpPr>
            <p:cNvPr id="29" name="Freeform 136"/>
            <p:cNvSpPr/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30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241415" y="2171935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18245" y="4838858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05173" y="2175767"/>
            <a:ext cx="890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07847" y="4914256"/>
            <a:ext cx="680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40"/>
          <p:cNvSpPr txBox="1"/>
          <p:nvPr/>
        </p:nvSpPr>
        <p:spPr>
          <a:xfrm>
            <a:off x="723460" y="1725845"/>
            <a:ext cx="2335613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</a:t>
            </a:r>
          </a:p>
          <a:p>
            <a:pPr algn="r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具备有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项目经验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36" name="文本框 40"/>
          <p:cNvSpPr txBox="1"/>
          <p:nvPr/>
        </p:nvSpPr>
        <p:spPr>
          <a:xfrm>
            <a:off x="448697" y="4938310"/>
            <a:ext cx="2610375" cy="8604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b="1">
                <a:solidFill>
                  <a:schemeClr val="tx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拒绝平庸，期待蜕变</a:t>
            </a:r>
          </a:p>
          <a:p>
            <a:pPr algn="r"/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不做一个简单的搬砖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coder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期待思维和能力的蜕变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40"/>
          <p:cNvSpPr txBox="1"/>
          <p:nvPr/>
        </p:nvSpPr>
        <p:spPr>
          <a:xfrm>
            <a:off x="5651361" y="1709335"/>
            <a:ext cx="3528392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技术发展遭遇瓶颈</a:t>
            </a:r>
          </a:p>
          <a:p>
            <a:pPr algn="l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工作几年，技术平平没有核心竞争力</a:t>
            </a:r>
          </a:p>
          <a:p>
            <a:pPr algn="l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不知道学什么，不知怎么快速成长</a:t>
            </a:r>
          </a:p>
        </p:txBody>
      </p:sp>
      <p:sp>
        <p:nvSpPr>
          <p:cNvPr id="38" name="文本框 3"/>
          <p:cNvSpPr txBox="1"/>
          <p:nvPr/>
        </p:nvSpPr>
        <p:spPr>
          <a:xfrm>
            <a:off x="5651361" y="4986655"/>
            <a:ext cx="3707904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怀揣进入一线互联网公司的梦想</a:t>
            </a:r>
          </a:p>
          <a:p>
            <a:pPr algn="l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梦想还是要有的万一实现了呢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来动脑学习，去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</a:t>
            </a:r>
            <a:endParaRPr lang="zh-CN" altLang="en-US" sz="1600" dirty="0"/>
          </a:p>
        </p:txBody>
      </p:sp>
      <p:pic>
        <p:nvPicPr>
          <p:cNvPr id="39" name="图片 38" descr="图片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342" y="2936240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226215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强大的课程服务体系</a:t>
            </a:r>
          </a:p>
        </p:txBody>
      </p:sp>
      <p:sp>
        <p:nvSpPr>
          <p:cNvPr id="16" name="Shape 1135"/>
          <p:cNvSpPr/>
          <p:nvPr/>
        </p:nvSpPr>
        <p:spPr bwMode="auto">
          <a:xfrm rot="10800000">
            <a:off x="2835150" y="1832988"/>
            <a:ext cx="3270250" cy="3268662"/>
          </a:xfrm>
          <a:custGeom>
            <a:avLst/>
            <a:gdLst>
              <a:gd name="T0" fmla="*/ 1634893 w 21600"/>
              <a:gd name="T1" fmla="*/ 1634212 h 21600"/>
              <a:gd name="T2" fmla="*/ 1634893 w 21600"/>
              <a:gd name="T3" fmla="*/ 1634212 h 21600"/>
              <a:gd name="T4" fmla="*/ 1634893 w 21600"/>
              <a:gd name="T5" fmla="*/ 1634212 h 21600"/>
              <a:gd name="T6" fmla="*/ 1634893 w 21600"/>
              <a:gd name="T7" fmla="*/ 1634212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60000"/>
                <a:lumOff val="40000"/>
              </a:scheme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Shape 1142"/>
          <p:cNvSpPr/>
          <p:nvPr/>
        </p:nvSpPr>
        <p:spPr bwMode="auto">
          <a:xfrm rot="1800000">
            <a:off x="3018982" y="1671698"/>
            <a:ext cx="1382713" cy="1196975"/>
          </a:xfrm>
          <a:custGeom>
            <a:avLst/>
            <a:gdLst>
              <a:gd name="T0" fmla="*/ 690909 w 21600"/>
              <a:gd name="T1" fmla="*/ 598344 h 21600"/>
              <a:gd name="T2" fmla="*/ 690909 w 21600"/>
              <a:gd name="T3" fmla="*/ 598344 h 21600"/>
              <a:gd name="T4" fmla="*/ 690909 w 21600"/>
              <a:gd name="T5" fmla="*/ 598344 h 21600"/>
              <a:gd name="T6" fmla="*/ 690909 w 21600"/>
              <a:gd name="T7" fmla="*/ 598344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Shape 1145"/>
          <p:cNvSpPr/>
          <p:nvPr/>
        </p:nvSpPr>
        <p:spPr bwMode="auto">
          <a:xfrm rot="1790900">
            <a:off x="5241800" y="3006785"/>
            <a:ext cx="1381125" cy="1196975"/>
          </a:xfrm>
          <a:custGeom>
            <a:avLst/>
            <a:gdLst>
              <a:gd name="T0" fmla="*/ 690914 w 21600"/>
              <a:gd name="T1" fmla="*/ 598351 h 21600"/>
              <a:gd name="T2" fmla="*/ 690914 w 21600"/>
              <a:gd name="T3" fmla="*/ 598351 h 21600"/>
              <a:gd name="T4" fmla="*/ 690914 w 21600"/>
              <a:gd name="T5" fmla="*/ 598351 h 21600"/>
              <a:gd name="T6" fmla="*/ 690914 w 21600"/>
              <a:gd name="T7" fmla="*/ 59835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Shape 1148"/>
          <p:cNvSpPr/>
          <p:nvPr/>
        </p:nvSpPr>
        <p:spPr bwMode="auto">
          <a:xfrm rot="1790900">
            <a:off x="4505200" y="4217730"/>
            <a:ext cx="1382712" cy="1196975"/>
          </a:xfrm>
          <a:custGeom>
            <a:avLst/>
            <a:gdLst>
              <a:gd name="T0" fmla="*/ 690914 w 21600"/>
              <a:gd name="T1" fmla="*/ 598343 h 21600"/>
              <a:gd name="T2" fmla="*/ 690914 w 21600"/>
              <a:gd name="T3" fmla="*/ 598343 h 21600"/>
              <a:gd name="T4" fmla="*/ 690914 w 21600"/>
              <a:gd name="T5" fmla="*/ 598343 h 21600"/>
              <a:gd name="T6" fmla="*/ 690914 w 21600"/>
              <a:gd name="T7" fmla="*/ 59834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Shape 1151"/>
          <p:cNvSpPr/>
          <p:nvPr/>
        </p:nvSpPr>
        <p:spPr bwMode="auto">
          <a:xfrm rot="1790900">
            <a:off x="3057400" y="4203443"/>
            <a:ext cx="1381125" cy="1196975"/>
          </a:xfrm>
          <a:custGeom>
            <a:avLst/>
            <a:gdLst>
              <a:gd name="T0" fmla="*/ 690910 w 21600"/>
              <a:gd name="T1" fmla="*/ 598348 h 21600"/>
              <a:gd name="T2" fmla="*/ 690910 w 21600"/>
              <a:gd name="T3" fmla="*/ 598348 h 21600"/>
              <a:gd name="T4" fmla="*/ 690910 w 21600"/>
              <a:gd name="T5" fmla="*/ 598348 h 21600"/>
              <a:gd name="T6" fmla="*/ 690910 w 21600"/>
              <a:gd name="T7" fmla="*/ 598348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Shape 1154"/>
          <p:cNvSpPr/>
          <p:nvPr/>
        </p:nvSpPr>
        <p:spPr bwMode="auto">
          <a:xfrm rot="1790900">
            <a:off x="2314450" y="2960430"/>
            <a:ext cx="1381125" cy="1196975"/>
          </a:xfrm>
          <a:custGeom>
            <a:avLst/>
            <a:gdLst>
              <a:gd name="T0" fmla="*/ 690912 w 21600"/>
              <a:gd name="T1" fmla="*/ 598343 h 21600"/>
              <a:gd name="T2" fmla="*/ 690912 w 21600"/>
              <a:gd name="T3" fmla="*/ 598343 h 21600"/>
              <a:gd name="T4" fmla="*/ 690912 w 21600"/>
              <a:gd name="T5" fmla="*/ 598343 h 21600"/>
              <a:gd name="T6" fmla="*/ 690912 w 21600"/>
              <a:gd name="T7" fmla="*/ 598343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/>
        </p:nvSpPr>
        <p:spPr bwMode="auto">
          <a:xfrm>
            <a:off x="5337050" y="280771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 Placeholder 2"/>
          <p:cNvSpPr>
            <a:spLocks noGrp="1"/>
          </p:cNvSpPr>
          <p:nvPr/>
        </p:nvSpPr>
        <p:spPr bwMode="auto">
          <a:xfrm>
            <a:off x="4603625" y="4088825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/>
        </p:nvSpPr>
        <p:spPr bwMode="auto">
          <a:xfrm>
            <a:off x="3151062" y="4082475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"/>
          <p:cNvSpPr>
            <a:spLocks noGrp="1"/>
          </p:cNvSpPr>
          <p:nvPr/>
        </p:nvSpPr>
        <p:spPr bwMode="auto">
          <a:xfrm>
            <a:off x="2403350" y="2833113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Shape 1139"/>
          <p:cNvSpPr/>
          <p:nvPr/>
        </p:nvSpPr>
        <p:spPr bwMode="auto">
          <a:xfrm rot="1790900">
            <a:off x="3612391" y="2804160"/>
            <a:ext cx="1699260" cy="1471930"/>
          </a:xfrm>
          <a:custGeom>
            <a:avLst/>
            <a:gdLst>
              <a:gd name="T0" fmla="*/ 742249 w 21600"/>
              <a:gd name="T1" fmla="*/ 642811 h 21600"/>
              <a:gd name="T2" fmla="*/ 742249 w 21600"/>
              <a:gd name="T3" fmla="*/ 642811 h 21600"/>
              <a:gd name="T4" fmla="*/ 742249 w 21600"/>
              <a:gd name="T5" fmla="*/ 642811 h 21600"/>
              <a:gd name="T6" fmla="*/ 742249 w 21600"/>
              <a:gd name="T7" fmla="*/ 642811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/>
        </p:nvSpPr>
        <p:spPr bwMode="auto">
          <a:xfrm>
            <a:off x="3855912" y="2741038"/>
            <a:ext cx="1271588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Shape 1142"/>
          <p:cNvSpPr/>
          <p:nvPr/>
        </p:nvSpPr>
        <p:spPr bwMode="auto">
          <a:xfrm rot="1800000">
            <a:off x="4516312" y="1644393"/>
            <a:ext cx="1382713" cy="1196975"/>
          </a:xfrm>
          <a:custGeom>
            <a:avLst/>
            <a:gdLst>
              <a:gd name="T0" fmla="*/ 690909 w 21600"/>
              <a:gd name="T1" fmla="*/ 598344 h 21600"/>
              <a:gd name="T2" fmla="*/ 690909 w 21600"/>
              <a:gd name="T3" fmla="*/ 598344 h 21600"/>
              <a:gd name="T4" fmla="*/ 690909 w 21600"/>
              <a:gd name="T5" fmla="*/ 598344 h 21600"/>
              <a:gd name="T6" fmla="*/ 690909 w 21600"/>
              <a:gd name="T7" fmla="*/ 598344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5400" y="21600"/>
                </a:move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cubicBezTo>
                  <a:pt x="16200" y="21600"/>
                  <a:pt x="5400" y="21600"/>
                  <a:pt x="5400" y="216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38100" tIns="38100" rIns="38100" bIns="3810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文本框 3"/>
          <p:cNvSpPr txBox="1"/>
          <p:nvPr/>
        </p:nvSpPr>
        <p:spPr>
          <a:xfrm>
            <a:off x="900661" y="2072005"/>
            <a:ext cx="192433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与腾讯联合办学</a:t>
            </a:r>
          </a:p>
          <a:p>
            <a:pPr algn="r"/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3347596" y="1905000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26"/>
          <p:cNvSpPr txBox="1"/>
          <p:nvPr/>
        </p:nvSpPr>
        <p:spPr>
          <a:xfrm>
            <a:off x="3496821" y="2007235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4" name="椭圆 33"/>
          <p:cNvSpPr/>
          <p:nvPr/>
        </p:nvSpPr>
        <p:spPr>
          <a:xfrm>
            <a:off x="4841116" y="4434840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565651" y="3182620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376171" y="4413250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829686" y="1932305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2631316" y="3220085"/>
            <a:ext cx="732790" cy="732790"/>
          </a:xfrm>
          <a:prstGeom prst="ellipse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9"/>
          <p:cNvSpPr txBox="1"/>
          <p:nvPr/>
        </p:nvSpPr>
        <p:spPr>
          <a:xfrm>
            <a:off x="2814196" y="3294380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40" name="文本框 40"/>
          <p:cNvSpPr txBox="1"/>
          <p:nvPr/>
        </p:nvSpPr>
        <p:spPr>
          <a:xfrm>
            <a:off x="3568576" y="4539615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41" name="文本框 41"/>
          <p:cNvSpPr txBox="1"/>
          <p:nvPr/>
        </p:nvSpPr>
        <p:spPr>
          <a:xfrm>
            <a:off x="4940176" y="2007235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42" name="文本框 42"/>
          <p:cNvSpPr txBox="1"/>
          <p:nvPr/>
        </p:nvSpPr>
        <p:spPr>
          <a:xfrm>
            <a:off x="5676776" y="3294380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3" name="文本框 43"/>
          <p:cNvSpPr txBox="1"/>
          <p:nvPr/>
        </p:nvSpPr>
        <p:spPr>
          <a:xfrm>
            <a:off x="5023361" y="4509135"/>
            <a:ext cx="511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44" name="文本框 44"/>
          <p:cNvSpPr txBox="1"/>
          <p:nvPr/>
        </p:nvSpPr>
        <p:spPr>
          <a:xfrm>
            <a:off x="376943" y="3311525"/>
            <a:ext cx="1711448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讲师班主任助教</a:t>
            </a:r>
          </a:p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全程跟踪</a:t>
            </a:r>
          </a:p>
          <a:p>
            <a:endParaRPr lang="zh-CN" altLang="en-US" dirty="0"/>
          </a:p>
        </p:txBody>
      </p:sp>
      <p:sp>
        <p:nvSpPr>
          <p:cNvPr id="45" name="文本框 45"/>
          <p:cNvSpPr txBox="1"/>
          <p:nvPr/>
        </p:nvSpPr>
        <p:spPr>
          <a:xfrm>
            <a:off x="905703" y="4721860"/>
            <a:ext cx="1906588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课前预习课后复习</a:t>
            </a:r>
          </a:p>
          <a:p>
            <a:endParaRPr lang="zh-CN" altLang="en-US" dirty="0"/>
          </a:p>
        </p:txBody>
      </p:sp>
      <p:sp>
        <p:nvSpPr>
          <p:cNvPr id="46" name="文本框 46"/>
          <p:cNvSpPr txBox="1"/>
          <p:nvPr/>
        </p:nvSpPr>
        <p:spPr>
          <a:xfrm>
            <a:off x="6116831" y="2048510"/>
            <a:ext cx="1839039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在线直播教学</a:t>
            </a:r>
          </a:p>
        </p:txBody>
      </p:sp>
      <p:sp>
        <p:nvSpPr>
          <p:cNvPr id="47" name="文本框 48"/>
          <p:cNvSpPr txBox="1"/>
          <p:nvPr/>
        </p:nvSpPr>
        <p:spPr>
          <a:xfrm>
            <a:off x="6819777" y="3410585"/>
            <a:ext cx="1928181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高清加密视频录制</a:t>
            </a:r>
          </a:p>
        </p:txBody>
      </p:sp>
      <p:sp>
        <p:nvSpPr>
          <p:cNvPr id="48" name="文本框 49"/>
          <p:cNvSpPr txBox="1"/>
          <p:nvPr/>
        </p:nvSpPr>
        <p:spPr>
          <a:xfrm>
            <a:off x="6188586" y="4683125"/>
            <a:ext cx="2127324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课后专职老师答疑</a:t>
            </a:r>
          </a:p>
        </p:txBody>
      </p:sp>
      <p:sp>
        <p:nvSpPr>
          <p:cNvPr id="49" name="文本框 50"/>
          <p:cNvSpPr txBox="1"/>
          <p:nvPr/>
        </p:nvSpPr>
        <p:spPr>
          <a:xfrm>
            <a:off x="3281556" y="3197225"/>
            <a:ext cx="22974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腾讯五星认证企业</a:t>
            </a:r>
          </a:p>
          <a:p>
            <a:pPr algn="ctr"/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课程联合制作</a:t>
            </a:r>
          </a:p>
          <a:p>
            <a:pPr algn="ctr"/>
            <a:r>
              <a: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优秀学员内推</a:t>
            </a:r>
          </a:p>
        </p:txBody>
      </p:sp>
    </p:spTree>
    <p:extLst>
      <p:ext uri="{BB962C8B-B14F-4D97-AF65-F5344CB8AC3E}">
        <p14:creationId xmlns:p14="http://schemas.microsoft.com/office/powerpoint/2010/main" val="60662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1652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 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55576" y="1556792"/>
            <a:ext cx="4608512" cy="777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动脑学院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Darren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中文名：廖庆富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高级资深工程师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755576" y="2492896"/>
            <a:ext cx="4752528" cy="254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◆ 毕业于广东工业大学，硕士学历 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◆ 音视频开发，嵌入式系统开发，图像处理以及服务器开发等</a:t>
            </a:r>
            <a:r>
              <a:rPr lang="zh-CN" altLang="en-US" sz="1600" kern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方面有丰富的研发与实战经验。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◆ 曾供职于珠海扬智，深圳联发科等知名半导体公司，以及长沙某上市公司。</a:t>
            </a:r>
            <a:endParaRPr lang="zh-CN" altLang="en-US" sz="1600" kern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◆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2167195649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E2C6F4-07C3-4CA9-B1A3-DDBCECB2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786255"/>
            <a:ext cx="2862837" cy="3010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动脑学院</a:t>
            </a:r>
          </a:p>
        </p:txBody>
      </p:sp>
      <p:pic>
        <p:nvPicPr>
          <p:cNvPr id="2" name="图片 1" descr="公司环境组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" y="1028065"/>
            <a:ext cx="7293610" cy="54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3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20313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腾讯课堂</a:t>
            </a:r>
            <a:r>
              <a:rPr lang="zh-CN" altLang="zh-CN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认证企业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1511935"/>
            <a:ext cx="9142730" cy="46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410347" cy="1611403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272382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动脑学院与腾讯联合运营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 descr="未标题-1-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100329"/>
            <a:ext cx="9142730" cy="67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56966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腾讯精品课程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 descr="微信图片_201709261720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1673225"/>
            <a:ext cx="5852160" cy="4389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95736" y="1056005"/>
            <a:ext cx="518457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动脑学院荣获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2017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年腾讯优质课程教育机构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755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188085" y="516255"/>
            <a:ext cx="110799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附加优势</a:t>
            </a:r>
          </a:p>
        </p:txBody>
      </p:sp>
      <p:sp>
        <p:nvSpPr>
          <p:cNvPr id="22" name="Text Placeholder 2"/>
          <p:cNvSpPr>
            <a:spLocks noGrp="1"/>
          </p:cNvSpPr>
          <p:nvPr/>
        </p:nvSpPr>
        <p:spPr bwMode="auto">
          <a:xfrm>
            <a:off x="3147887" y="1539300"/>
            <a:ext cx="11906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>
            <a:spLocks noGrp="1"/>
          </p:cNvSpPr>
          <p:nvPr/>
        </p:nvSpPr>
        <p:spPr bwMode="auto">
          <a:xfrm>
            <a:off x="4603625" y="1552000"/>
            <a:ext cx="1190625" cy="1381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ctr" anchorCtr="0" compatLnSpc="1">
            <a:norm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Kontrapunkt Bob" panose="02000000000000000000" pitchFamily="50" charset="0"/>
                <a:ea typeface="+mn-ea"/>
                <a:cs typeface="+mn-cs"/>
              </a:defRPr>
            </a:lvl1pPr>
            <a:lvl2pPr marL="4572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00"/>
              </a:lnSpc>
            </a:pPr>
            <a:endParaRPr lang="en-GB" altLang="es-ES" sz="13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9516" y="2046447"/>
            <a:ext cx="5427803" cy="314368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 dirty="0"/>
          </a:p>
        </p:txBody>
      </p:sp>
      <p:sp>
        <p:nvSpPr>
          <p:cNvPr id="9" name="矩形 8"/>
          <p:cNvSpPr/>
          <p:nvPr/>
        </p:nvSpPr>
        <p:spPr>
          <a:xfrm>
            <a:off x="4835611" y="2243327"/>
            <a:ext cx="3790128" cy="10397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latin typeface="冬青黑体简体中文 W3" panose="020B0300000000000000" charset="-122"/>
              <a:ea typeface="冬青黑体简体中文 W3" panose="020B03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79520" y="4476705"/>
            <a:ext cx="1785159" cy="354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25">
              <a:latin typeface="冬青黑体简体中文 W3" panose="020B0300000000000000" charset="-122"/>
              <a:ea typeface="冬青黑体简体中文 W3" panose="020B0300000000000000" charset="-122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5066030" y="2623820"/>
            <a:ext cx="775970" cy="360680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口碑</a:t>
            </a:r>
          </a:p>
        </p:txBody>
      </p:sp>
      <p:sp>
        <p:nvSpPr>
          <p:cNvPr id="16" name="Content Placeholder 2"/>
          <p:cNvSpPr txBox="1"/>
          <p:nvPr/>
        </p:nvSpPr>
        <p:spPr>
          <a:xfrm>
            <a:off x="5872378" y="3546377"/>
            <a:ext cx="2753361" cy="837308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☑人脉累计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☑一线互联网公司工作推荐</a:t>
            </a:r>
          </a:p>
        </p:txBody>
      </p:sp>
      <p:sp>
        <p:nvSpPr>
          <p:cNvPr id="17" name="Content Placeholder 2"/>
          <p:cNvSpPr txBox="1"/>
          <p:nvPr/>
        </p:nvSpPr>
        <p:spPr>
          <a:xfrm>
            <a:off x="5872378" y="2408457"/>
            <a:ext cx="2753361" cy="837308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☑ 腾讯课堂口碑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☑ VIP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学院好评</a:t>
            </a:r>
          </a:p>
        </p:txBody>
      </p:sp>
      <p:sp>
        <p:nvSpPr>
          <p:cNvPr id="18" name="Content Placeholder 2"/>
          <p:cNvSpPr txBox="1"/>
          <p:nvPr/>
        </p:nvSpPr>
        <p:spPr>
          <a:xfrm>
            <a:off x="6263005" y="4465955"/>
            <a:ext cx="1621155" cy="222250"/>
          </a:xfrm>
          <a:prstGeom prst="rect">
            <a:avLst/>
          </a:prstGeom>
        </p:spPr>
        <p:txBody>
          <a:bodyPr vert="horz" lIns="68576" tIns="34288" rIns="68576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高端生态圈</a:t>
            </a:r>
          </a:p>
        </p:txBody>
      </p:sp>
    </p:spTree>
    <p:extLst>
      <p:ext uri="{BB962C8B-B14F-4D97-AF65-F5344CB8AC3E}">
        <p14:creationId xmlns:p14="http://schemas.microsoft.com/office/powerpoint/2010/main" val="12815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hecker/>
      </p:transition>
    </mc:Choice>
    <mc:Fallback xmlns="">
      <p:transition spd="slow" advClick="0" advTm="0">
        <p:checker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5576" y="3004503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非常感谢您的观看！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331072" y="1374304"/>
            <a:ext cx="2788466" cy="4098161"/>
            <a:chOff x="5239918" y="762015"/>
            <a:chExt cx="2517178" cy="3699454"/>
          </a:xfrm>
        </p:grpSpPr>
        <p:sp>
          <p:nvSpPr>
            <p:cNvPr id="11" name="Freeform 6"/>
            <p:cNvSpPr/>
            <p:nvPr/>
          </p:nvSpPr>
          <p:spPr bwMode="auto">
            <a:xfrm flipH="1">
              <a:off x="6153170" y="4159890"/>
              <a:ext cx="670135" cy="144190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2" name="Freeform 24"/>
            <p:cNvSpPr/>
            <p:nvPr/>
          </p:nvSpPr>
          <p:spPr>
            <a:xfrm flipH="1">
              <a:off x="5977524" y="3862085"/>
              <a:ext cx="1021425" cy="297804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id-ID" sz="1000" dirty="0"/>
            </a:p>
          </p:txBody>
        </p:sp>
        <p:sp>
          <p:nvSpPr>
            <p:cNvPr id="15" name="Freeform 25"/>
            <p:cNvSpPr/>
            <p:nvPr/>
          </p:nvSpPr>
          <p:spPr>
            <a:xfrm flipH="1">
              <a:off x="6260416" y="4364188"/>
              <a:ext cx="455644" cy="97281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id-ID" sz="1000" dirty="0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6406270" y="3286674"/>
              <a:ext cx="133297" cy="393995"/>
            </a:xfrm>
            <a:custGeom>
              <a:avLst/>
              <a:gdLst>
                <a:gd name="T0" fmla="*/ 77 w 112"/>
                <a:gd name="T1" fmla="*/ 270 h 331"/>
                <a:gd name="T2" fmla="*/ 44 w 112"/>
                <a:gd name="T3" fmla="*/ 331 h 331"/>
                <a:gd name="T4" fmla="*/ 15 w 112"/>
                <a:gd name="T5" fmla="*/ 328 h 331"/>
                <a:gd name="T6" fmla="*/ 0 w 112"/>
                <a:gd name="T7" fmla="*/ 261 h 331"/>
                <a:gd name="T8" fmla="*/ 35 w 112"/>
                <a:gd name="T9" fmla="*/ 0 h 331"/>
                <a:gd name="T10" fmla="*/ 112 w 112"/>
                <a:gd name="T11" fmla="*/ 11 h 331"/>
                <a:gd name="T12" fmla="*/ 77 w 112"/>
                <a:gd name="T13" fmla="*/ 2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331">
                  <a:moveTo>
                    <a:pt x="77" y="270"/>
                  </a:moveTo>
                  <a:lnTo>
                    <a:pt x="44" y="331"/>
                  </a:lnTo>
                  <a:lnTo>
                    <a:pt x="15" y="328"/>
                  </a:lnTo>
                  <a:lnTo>
                    <a:pt x="0" y="261"/>
                  </a:lnTo>
                  <a:lnTo>
                    <a:pt x="35" y="0"/>
                  </a:lnTo>
                  <a:lnTo>
                    <a:pt x="112" y="11"/>
                  </a:lnTo>
                  <a:lnTo>
                    <a:pt x="77" y="2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6444353" y="3216444"/>
              <a:ext cx="104734" cy="121412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2 w 64"/>
                <a:gd name="T15" fmla="*/ 22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3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2" y="22"/>
                  </a:cubicBezTo>
                  <a:lnTo>
                    <a:pt x="58" y="48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6432453" y="3260485"/>
              <a:ext cx="114255" cy="110700"/>
            </a:xfrm>
            <a:custGeom>
              <a:avLst/>
              <a:gdLst>
                <a:gd name="T0" fmla="*/ 85 w 96"/>
                <a:gd name="T1" fmla="*/ 93 h 93"/>
                <a:gd name="T2" fmla="*/ 0 w 96"/>
                <a:gd name="T3" fmla="*/ 81 h 93"/>
                <a:gd name="T4" fmla="*/ 11 w 96"/>
                <a:gd name="T5" fmla="*/ 0 h 93"/>
                <a:gd name="T6" fmla="*/ 96 w 96"/>
                <a:gd name="T7" fmla="*/ 12 h 93"/>
                <a:gd name="T8" fmla="*/ 85 w 9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85" y="93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2"/>
                  </a:lnTo>
                  <a:lnTo>
                    <a:pt x="85" y="9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6424122" y="3666384"/>
              <a:ext cx="34515" cy="57135"/>
            </a:xfrm>
            <a:custGeom>
              <a:avLst/>
              <a:gdLst>
                <a:gd name="T0" fmla="*/ 0 w 21"/>
                <a:gd name="T1" fmla="*/ 5 h 35"/>
                <a:gd name="T2" fmla="*/ 5 w 21"/>
                <a:gd name="T3" fmla="*/ 26 h 35"/>
                <a:gd name="T4" fmla="*/ 21 w 21"/>
                <a:gd name="T5" fmla="*/ 9 h 35"/>
                <a:gd name="T6" fmla="*/ 0 w 21"/>
                <a:gd name="T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5"/>
                  </a:moveTo>
                  <a:cubicBezTo>
                    <a:pt x="0" y="5"/>
                    <a:pt x="3" y="22"/>
                    <a:pt x="5" y="26"/>
                  </a:cubicBezTo>
                  <a:cubicBezTo>
                    <a:pt x="6" y="31"/>
                    <a:pt x="9" y="35"/>
                    <a:pt x="21" y="9"/>
                  </a:cubicBezTo>
                  <a:cubicBezTo>
                    <a:pt x="21" y="9"/>
                    <a:pt x="13" y="0"/>
                    <a:pt x="0" y="5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6544328" y="3285483"/>
              <a:ext cx="132107" cy="393995"/>
            </a:xfrm>
            <a:custGeom>
              <a:avLst/>
              <a:gdLst>
                <a:gd name="T0" fmla="*/ 75 w 111"/>
                <a:gd name="T1" fmla="*/ 269 h 331"/>
                <a:gd name="T2" fmla="*/ 44 w 111"/>
                <a:gd name="T3" fmla="*/ 331 h 331"/>
                <a:gd name="T4" fmla="*/ 15 w 111"/>
                <a:gd name="T5" fmla="*/ 326 h 331"/>
                <a:gd name="T6" fmla="*/ 0 w 111"/>
                <a:gd name="T7" fmla="*/ 259 h 331"/>
                <a:gd name="T8" fmla="*/ 34 w 111"/>
                <a:gd name="T9" fmla="*/ 0 h 331"/>
                <a:gd name="T10" fmla="*/ 111 w 111"/>
                <a:gd name="T11" fmla="*/ 9 h 331"/>
                <a:gd name="T12" fmla="*/ 75 w 111"/>
                <a:gd name="T13" fmla="*/ 26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31">
                  <a:moveTo>
                    <a:pt x="75" y="269"/>
                  </a:moveTo>
                  <a:lnTo>
                    <a:pt x="44" y="331"/>
                  </a:lnTo>
                  <a:lnTo>
                    <a:pt x="15" y="326"/>
                  </a:lnTo>
                  <a:lnTo>
                    <a:pt x="0" y="259"/>
                  </a:lnTo>
                  <a:lnTo>
                    <a:pt x="34" y="0"/>
                  </a:lnTo>
                  <a:lnTo>
                    <a:pt x="111" y="9"/>
                  </a:lnTo>
                  <a:lnTo>
                    <a:pt x="75" y="2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6581222" y="3212873"/>
              <a:ext cx="104734" cy="121412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1 w 64"/>
                <a:gd name="T15" fmla="*/ 23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4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1" y="23"/>
                  </a:cubicBezTo>
                  <a:lnTo>
                    <a:pt x="58" y="48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6570510" y="3259296"/>
              <a:ext cx="114255" cy="109509"/>
            </a:xfrm>
            <a:custGeom>
              <a:avLst/>
              <a:gdLst>
                <a:gd name="T0" fmla="*/ 85 w 96"/>
                <a:gd name="T1" fmla="*/ 92 h 92"/>
                <a:gd name="T2" fmla="*/ 0 w 96"/>
                <a:gd name="T3" fmla="*/ 81 h 92"/>
                <a:gd name="T4" fmla="*/ 11 w 96"/>
                <a:gd name="T5" fmla="*/ 0 h 92"/>
                <a:gd name="T6" fmla="*/ 96 w 96"/>
                <a:gd name="T7" fmla="*/ 11 h 92"/>
                <a:gd name="T8" fmla="*/ 85 w 96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2">
                  <a:moveTo>
                    <a:pt x="85" y="92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1"/>
                  </a:lnTo>
                  <a:lnTo>
                    <a:pt x="85" y="92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6562180" y="3662813"/>
              <a:ext cx="34515" cy="57135"/>
            </a:xfrm>
            <a:custGeom>
              <a:avLst/>
              <a:gdLst>
                <a:gd name="T0" fmla="*/ 0 w 21"/>
                <a:gd name="T1" fmla="*/ 6 h 35"/>
                <a:gd name="T2" fmla="*/ 5 w 21"/>
                <a:gd name="T3" fmla="*/ 27 h 35"/>
                <a:gd name="T4" fmla="*/ 21 w 21"/>
                <a:gd name="T5" fmla="*/ 10 h 35"/>
                <a:gd name="T6" fmla="*/ 0 w 21"/>
                <a:gd name="T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6"/>
                  </a:moveTo>
                  <a:cubicBezTo>
                    <a:pt x="0" y="6"/>
                    <a:pt x="3" y="22"/>
                    <a:pt x="5" y="27"/>
                  </a:cubicBezTo>
                  <a:cubicBezTo>
                    <a:pt x="6" y="31"/>
                    <a:pt x="9" y="35"/>
                    <a:pt x="21" y="10"/>
                  </a:cubicBezTo>
                  <a:cubicBezTo>
                    <a:pt x="21" y="10"/>
                    <a:pt x="13" y="0"/>
                    <a:pt x="0" y="6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6664535" y="3287863"/>
              <a:ext cx="30943" cy="199973"/>
            </a:xfrm>
            <a:custGeom>
              <a:avLst/>
              <a:gdLst>
                <a:gd name="T0" fmla="*/ 4 w 19"/>
                <a:gd name="T1" fmla="*/ 0 h 122"/>
                <a:gd name="T2" fmla="*/ 19 w 19"/>
                <a:gd name="T3" fmla="*/ 16 h 122"/>
                <a:gd name="T4" fmla="*/ 7 w 19"/>
                <a:gd name="T5" fmla="*/ 115 h 122"/>
                <a:gd name="T6" fmla="*/ 0 w 19"/>
                <a:gd name="T7" fmla="*/ 121 h 122"/>
                <a:gd name="T8" fmla="*/ 10 w 19"/>
                <a:gd name="T9" fmla="*/ 43 h 122"/>
                <a:gd name="T10" fmla="*/ 5 w 19"/>
                <a:gd name="T11" fmla="*/ 34 h 122"/>
                <a:gd name="T12" fmla="*/ 4 w 19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2">
                  <a:moveTo>
                    <a:pt x="4" y="0"/>
                  </a:moveTo>
                  <a:cubicBezTo>
                    <a:pt x="4" y="0"/>
                    <a:pt x="18" y="10"/>
                    <a:pt x="19" y="16"/>
                  </a:cubicBezTo>
                  <a:cubicBezTo>
                    <a:pt x="19" y="21"/>
                    <a:pt x="7" y="115"/>
                    <a:pt x="7" y="115"/>
                  </a:cubicBezTo>
                  <a:cubicBezTo>
                    <a:pt x="7" y="115"/>
                    <a:pt x="8" y="122"/>
                    <a:pt x="0" y="12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grpSp>
          <p:nvGrpSpPr>
            <p:cNvPr id="25" name="Group 123"/>
            <p:cNvGrpSpPr/>
            <p:nvPr/>
          </p:nvGrpSpPr>
          <p:grpSpPr>
            <a:xfrm>
              <a:off x="5738593" y="3195913"/>
              <a:ext cx="612930" cy="465414"/>
              <a:chOff x="7170738" y="4168775"/>
              <a:chExt cx="817563" cy="620713"/>
            </a:xfrm>
            <a:solidFill>
              <a:schemeClr val="accent1"/>
            </a:solidFill>
          </p:grpSpPr>
          <p:sp>
            <p:nvSpPr>
              <p:cNvPr id="111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2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3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4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5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6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</p:grp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5239920" y="1607137"/>
              <a:ext cx="358236" cy="377330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29" name="Oval 21"/>
            <p:cNvSpPr>
              <a:spLocks noChangeArrowheads="1"/>
            </p:cNvSpPr>
            <p:nvPr/>
          </p:nvSpPr>
          <p:spPr bwMode="auto">
            <a:xfrm>
              <a:off x="7526205" y="1519055"/>
              <a:ext cx="105923" cy="1059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7564290" y="1597615"/>
              <a:ext cx="166622" cy="347572"/>
            </a:xfrm>
            <a:custGeom>
              <a:avLst/>
              <a:gdLst>
                <a:gd name="T0" fmla="*/ 0 w 102"/>
                <a:gd name="T1" fmla="*/ 6 h 213"/>
                <a:gd name="T2" fmla="*/ 68 w 102"/>
                <a:gd name="T3" fmla="*/ 184 h 213"/>
                <a:gd name="T4" fmla="*/ 99 w 102"/>
                <a:gd name="T5" fmla="*/ 213 h 213"/>
                <a:gd name="T6" fmla="*/ 23 w 102"/>
                <a:gd name="T7" fmla="*/ 0 h 213"/>
                <a:gd name="T8" fmla="*/ 0 w 102"/>
                <a:gd name="T9" fmla="*/ 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13">
                  <a:moveTo>
                    <a:pt x="0" y="6"/>
                  </a:moveTo>
                  <a:cubicBezTo>
                    <a:pt x="0" y="7"/>
                    <a:pt x="68" y="184"/>
                    <a:pt x="68" y="184"/>
                  </a:cubicBezTo>
                  <a:cubicBezTo>
                    <a:pt x="68" y="184"/>
                    <a:pt x="96" y="213"/>
                    <a:pt x="99" y="213"/>
                  </a:cubicBezTo>
                  <a:cubicBezTo>
                    <a:pt x="102" y="213"/>
                    <a:pt x="23" y="0"/>
                    <a:pt x="23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7417902" y="1597616"/>
              <a:ext cx="178523" cy="342811"/>
            </a:xfrm>
            <a:custGeom>
              <a:avLst/>
              <a:gdLst>
                <a:gd name="T0" fmla="*/ 149 w 150"/>
                <a:gd name="T1" fmla="*/ 14 h 288"/>
                <a:gd name="T2" fmla="*/ 40 w 150"/>
                <a:gd name="T3" fmla="*/ 248 h 288"/>
                <a:gd name="T4" fmla="*/ 0 w 150"/>
                <a:gd name="T5" fmla="*/ 288 h 288"/>
                <a:gd name="T6" fmla="*/ 11 w 150"/>
                <a:gd name="T7" fmla="*/ 233 h 288"/>
                <a:gd name="T8" fmla="*/ 117 w 150"/>
                <a:gd name="T9" fmla="*/ 0 h 288"/>
                <a:gd name="T10" fmla="*/ 150 w 150"/>
                <a:gd name="T11" fmla="*/ 11 h 288"/>
                <a:gd name="T12" fmla="*/ 149 w 150"/>
                <a:gd name="T13" fmla="*/ 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88">
                  <a:moveTo>
                    <a:pt x="149" y="14"/>
                  </a:moveTo>
                  <a:lnTo>
                    <a:pt x="40" y="248"/>
                  </a:lnTo>
                  <a:lnTo>
                    <a:pt x="0" y="288"/>
                  </a:lnTo>
                  <a:lnTo>
                    <a:pt x="11" y="233"/>
                  </a:lnTo>
                  <a:lnTo>
                    <a:pt x="117" y="0"/>
                  </a:lnTo>
                  <a:lnTo>
                    <a:pt x="150" y="11"/>
                  </a:lnTo>
                  <a:lnTo>
                    <a:pt x="149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7573812" y="1480963"/>
              <a:ext cx="19042" cy="59516"/>
            </a:xfrm>
            <a:custGeom>
              <a:avLst/>
              <a:gdLst>
                <a:gd name="T0" fmla="*/ 12 w 12"/>
                <a:gd name="T1" fmla="*/ 30 h 36"/>
                <a:gd name="T2" fmla="*/ 6 w 12"/>
                <a:gd name="T3" fmla="*/ 36 h 36"/>
                <a:gd name="T4" fmla="*/ 0 w 12"/>
                <a:gd name="T5" fmla="*/ 30 h 36"/>
                <a:gd name="T6" fmla="*/ 0 w 12"/>
                <a:gd name="T7" fmla="*/ 6 h 36"/>
                <a:gd name="T8" fmla="*/ 6 w 12"/>
                <a:gd name="T9" fmla="*/ 0 h 36"/>
                <a:gd name="T10" fmla="*/ 12 w 12"/>
                <a:gd name="T11" fmla="*/ 6 h 36"/>
                <a:gd name="T12" fmla="*/ 12 w 12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12" y="30"/>
                  </a:moveTo>
                  <a:cubicBezTo>
                    <a:pt x="12" y="33"/>
                    <a:pt x="10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3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6721661" y="1225048"/>
              <a:ext cx="169002" cy="457081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6576461" y="1369075"/>
              <a:ext cx="458211" cy="167835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6610976" y="1265518"/>
              <a:ext cx="389181" cy="373759"/>
            </a:xfrm>
            <a:custGeom>
              <a:avLst/>
              <a:gdLst>
                <a:gd name="T0" fmla="*/ 218 w 238"/>
                <a:gd name="T1" fmla="*/ 16 h 229"/>
                <a:gd name="T2" fmla="*/ 119 w 238"/>
                <a:gd name="T3" fmla="*/ 46 h 229"/>
                <a:gd name="T4" fmla="*/ 119 w 238"/>
                <a:gd name="T5" fmla="*/ 57 h 229"/>
                <a:gd name="T6" fmla="*/ 202 w 238"/>
                <a:gd name="T7" fmla="*/ 32 h 229"/>
                <a:gd name="T8" fmla="*/ 150 w 238"/>
                <a:gd name="T9" fmla="*/ 145 h 229"/>
                <a:gd name="T10" fmla="*/ 119 w 238"/>
                <a:gd name="T11" fmla="*/ 172 h 229"/>
                <a:gd name="T12" fmla="*/ 119 w 238"/>
                <a:gd name="T13" fmla="*/ 183 h 229"/>
                <a:gd name="T14" fmla="*/ 156 w 238"/>
                <a:gd name="T15" fmla="*/ 151 h 229"/>
                <a:gd name="T16" fmla="*/ 218 w 238"/>
                <a:gd name="T17" fmla="*/ 16 h 229"/>
                <a:gd name="T18" fmla="*/ 119 w 238"/>
                <a:gd name="T19" fmla="*/ 46 h 229"/>
                <a:gd name="T20" fmla="*/ 83 w 238"/>
                <a:gd name="T21" fmla="*/ 78 h 229"/>
                <a:gd name="T22" fmla="*/ 20 w 238"/>
                <a:gd name="T23" fmla="*/ 214 h 229"/>
                <a:gd name="T24" fmla="*/ 119 w 238"/>
                <a:gd name="T25" fmla="*/ 183 h 229"/>
                <a:gd name="T26" fmla="*/ 119 w 238"/>
                <a:gd name="T27" fmla="*/ 172 h 229"/>
                <a:gd name="T28" fmla="*/ 36 w 238"/>
                <a:gd name="T29" fmla="*/ 197 h 229"/>
                <a:gd name="T30" fmla="*/ 36 w 238"/>
                <a:gd name="T31" fmla="*/ 197 h 229"/>
                <a:gd name="T32" fmla="*/ 89 w 238"/>
                <a:gd name="T33" fmla="*/ 84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16"/>
                  </a:moveTo>
                  <a:cubicBezTo>
                    <a:pt x="202" y="0"/>
                    <a:pt x="162" y="13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55" y="30"/>
                    <a:pt x="189" y="19"/>
                    <a:pt x="202" y="32"/>
                  </a:cubicBezTo>
                  <a:cubicBezTo>
                    <a:pt x="219" y="49"/>
                    <a:pt x="195" y="99"/>
                    <a:pt x="150" y="145"/>
                  </a:cubicBezTo>
                  <a:cubicBezTo>
                    <a:pt x="140" y="155"/>
                    <a:pt x="129" y="164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31" y="174"/>
                    <a:pt x="144" y="163"/>
                    <a:pt x="156" y="151"/>
                  </a:cubicBezTo>
                  <a:cubicBezTo>
                    <a:pt x="210" y="96"/>
                    <a:pt x="238" y="36"/>
                    <a:pt x="218" y="16"/>
                  </a:cubicBezTo>
                  <a:close/>
                  <a:moveTo>
                    <a:pt x="119" y="46"/>
                  </a:moveTo>
                  <a:cubicBezTo>
                    <a:pt x="107" y="55"/>
                    <a:pt x="95" y="66"/>
                    <a:pt x="83" y="78"/>
                  </a:cubicBezTo>
                  <a:cubicBezTo>
                    <a:pt x="28" y="133"/>
                    <a:pt x="0" y="193"/>
                    <a:pt x="20" y="214"/>
                  </a:cubicBezTo>
                  <a:cubicBezTo>
                    <a:pt x="36" y="229"/>
                    <a:pt x="76" y="216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83" y="199"/>
                    <a:pt x="49" y="211"/>
                    <a:pt x="36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19" y="181"/>
                    <a:pt x="43" y="130"/>
                    <a:pt x="89" y="84"/>
                  </a:cubicBezTo>
                  <a:cubicBezTo>
                    <a:pt x="99" y="74"/>
                    <a:pt x="109" y="65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8" name="Freeform 28"/>
            <p:cNvSpPr>
              <a:spLocks noEditPoints="1"/>
            </p:cNvSpPr>
            <p:nvPr/>
          </p:nvSpPr>
          <p:spPr bwMode="auto">
            <a:xfrm>
              <a:off x="6610976" y="1265518"/>
              <a:ext cx="389181" cy="373759"/>
            </a:xfrm>
            <a:custGeom>
              <a:avLst/>
              <a:gdLst>
                <a:gd name="T0" fmla="*/ 218 w 238"/>
                <a:gd name="T1" fmla="*/ 214 h 229"/>
                <a:gd name="T2" fmla="*/ 156 w 238"/>
                <a:gd name="T3" fmla="*/ 78 h 229"/>
                <a:gd name="T4" fmla="*/ 119 w 238"/>
                <a:gd name="T5" fmla="*/ 46 h 229"/>
                <a:gd name="T6" fmla="*/ 119 w 238"/>
                <a:gd name="T7" fmla="*/ 57 h 229"/>
                <a:gd name="T8" fmla="*/ 150 w 238"/>
                <a:gd name="T9" fmla="*/ 84 h 229"/>
                <a:gd name="T10" fmla="*/ 202 w 238"/>
                <a:gd name="T11" fmla="*/ 197 h 229"/>
                <a:gd name="T12" fmla="*/ 119 w 238"/>
                <a:gd name="T13" fmla="*/ 172 h 229"/>
                <a:gd name="T14" fmla="*/ 119 w 238"/>
                <a:gd name="T15" fmla="*/ 183 h 229"/>
                <a:gd name="T16" fmla="*/ 218 w 238"/>
                <a:gd name="T17" fmla="*/ 214 h 229"/>
                <a:gd name="T18" fmla="*/ 119 w 238"/>
                <a:gd name="T19" fmla="*/ 46 h 229"/>
                <a:gd name="T20" fmla="*/ 20 w 238"/>
                <a:gd name="T21" fmla="*/ 16 h 229"/>
                <a:gd name="T22" fmla="*/ 83 w 238"/>
                <a:gd name="T23" fmla="*/ 151 h 229"/>
                <a:gd name="T24" fmla="*/ 119 w 238"/>
                <a:gd name="T25" fmla="*/ 183 h 229"/>
                <a:gd name="T26" fmla="*/ 119 w 238"/>
                <a:gd name="T27" fmla="*/ 172 h 229"/>
                <a:gd name="T28" fmla="*/ 89 w 238"/>
                <a:gd name="T29" fmla="*/ 145 h 229"/>
                <a:gd name="T30" fmla="*/ 36 w 238"/>
                <a:gd name="T31" fmla="*/ 32 h 229"/>
                <a:gd name="T32" fmla="*/ 36 w 238"/>
                <a:gd name="T33" fmla="*/ 32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214"/>
                  </a:moveTo>
                  <a:cubicBezTo>
                    <a:pt x="238" y="193"/>
                    <a:pt x="210" y="133"/>
                    <a:pt x="156" y="78"/>
                  </a:cubicBezTo>
                  <a:cubicBezTo>
                    <a:pt x="144" y="66"/>
                    <a:pt x="131" y="55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9" y="65"/>
                    <a:pt x="140" y="74"/>
                    <a:pt x="150" y="84"/>
                  </a:cubicBezTo>
                  <a:cubicBezTo>
                    <a:pt x="195" y="130"/>
                    <a:pt x="219" y="181"/>
                    <a:pt x="202" y="197"/>
                  </a:cubicBezTo>
                  <a:cubicBezTo>
                    <a:pt x="189" y="211"/>
                    <a:pt x="155" y="199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62" y="216"/>
                    <a:pt x="202" y="229"/>
                    <a:pt x="218" y="214"/>
                  </a:cubicBezTo>
                  <a:close/>
                  <a:moveTo>
                    <a:pt x="119" y="46"/>
                  </a:moveTo>
                  <a:cubicBezTo>
                    <a:pt x="76" y="13"/>
                    <a:pt x="36" y="0"/>
                    <a:pt x="20" y="16"/>
                  </a:cubicBezTo>
                  <a:cubicBezTo>
                    <a:pt x="0" y="36"/>
                    <a:pt x="28" y="96"/>
                    <a:pt x="83" y="151"/>
                  </a:cubicBezTo>
                  <a:cubicBezTo>
                    <a:pt x="95" y="163"/>
                    <a:pt x="107" y="174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09" y="164"/>
                    <a:pt x="99" y="155"/>
                    <a:pt x="89" y="145"/>
                  </a:cubicBezTo>
                  <a:cubicBezTo>
                    <a:pt x="43" y="99"/>
                    <a:pt x="19" y="49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9" y="19"/>
                    <a:pt x="83" y="30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6771649" y="1417879"/>
              <a:ext cx="70219" cy="702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0" name="Freeform 30"/>
            <p:cNvSpPr>
              <a:spLocks noEditPoints="1"/>
            </p:cNvSpPr>
            <p:nvPr/>
          </p:nvSpPr>
          <p:spPr bwMode="auto">
            <a:xfrm>
              <a:off x="7310787" y="1095303"/>
              <a:ext cx="192804" cy="365427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7214386" y="1094113"/>
              <a:ext cx="48796" cy="3559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2" name="Freeform 32"/>
            <p:cNvSpPr>
              <a:spLocks noEditPoints="1"/>
            </p:cNvSpPr>
            <p:nvPr/>
          </p:nvSpPr>
          <p:spPr bwMode="auto">
            <a:xfrm>
              <a:off x="5633861" y="2886727"/>
              <a:ext cx="421315" cy="308292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grpSp>
          <p:nvGrpSpPr>
            <p:cNvPr id="43" name="Group 127"/>
            <p:cNvGrpSpPr/>
            <p:nvPr/>
          </p:nvGrpSpPr>
          <p:grpSpPr>
            <a:xfrm>
              <a:off x="6818063" y="3195019"/>
              <a:ext cx="380850" cy="490410"/>
              <a:chOff x="8610600" y="4127500"/>
              <a:chExt cx="508001" cy="654050"/>
            </a:xfrm>
            <a:solidFill>
              <a:schemeClr val="accent1"/>
            </a:solidFill>
          </p:grpSpPr>
          <p:sp>
            <p:nvSpPr>
              <p:cNvPr id="103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4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5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6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7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8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9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10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</p:grp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7133455" y="2699848"/>
              <a:ext cx="321342" cy="292817"/>
            </a:xfrm>
            <a:custGeom>
              <a:avLst/>
              <a:gdLst>
                <a:gd name="T0" fmla="*/ 116 w 196"/>
                <a:gd name="T1" fmla="*/ 2 h 179"/>
                <a:gd name="T2" fmla="*/ 98 w 196"/>
                <a:gd name="T3" fmla="*/ 0 h 179"/>
                <a:gd name="T4" fmla="*/ 98 w 196"/>
                <a:gd name="T5" fmla="*/ 17 h 179"/>
                <a:gd name="T6" fmla="*/ 113 w 196"/>
                <a:gd name="T7" fmla="*/ 18 h 179"/>
                <a:gd name="T8" fmla="*/ 169 w 196"/>
                <a:gd name="T9" fmla="*/ 105 h 179"/>
                <a:gd name="T10" fmla="*/ 98 w 196"/>
                <a:gd name="T11" fmla="*/ 163 h 179"/>
                <a:gd name="T12" fmla="*/ 98 w 196"/>
                <a:gd name="T13" fmla="*/ 179 h 179"/>
                <a:gd name="T14" fmla="*/ 185 w 196"/>
                <a:gd name="T15" fmla="*/ 108 h 179"/>
                <a:gd name="T16" fmla="*/ 116 w 196"/>
                <a:gd name="T17" fmla="*/ 2 h 179"/>
                <a:gd name="T18" fmla="*/ 98 w 196"/>
                <a:gd name="T19" fmla="*/ 0 h 179"/>
                <a:gd name="T20" fmla="*/ 10 w 196"/>
                <a:gd name="T21" fmla="*/ 71 h 179"/>
                <a:gd name="T22" fmla="*/ 79 w 196"/>
                <a:gd name="T23" fmla="*/ 177 h 179"/>
                <a:gd name="T24" fmla="*/ 98 w 196"/>
                <a:gd name="T25" fmla="*/ 179 h 179"/>
                <a:gd name="T26" fmla="*/ 98 w 196"/>
                <a:gd name="T27" fmla="*/ 163 h 179"/>
                <a:gd name="T28" fmla="*/ 83 w 196"/>
                <a:gd name="T29" fmla="*/ 161 h 179"/>
                <a:gd name="T30" fmla="*/ 83 w 196"/>
                <a:gd name="T31" fmla="*/ 161 h 179"/>
                <a:gd name="T32" fmla="*/ 26 w 196"/>
                <a:gd name="T33" fmla="*/ 75 h 179"/>
                <a:gd name="T34" fmla="*/ 98 w 196"/>
                <a:gd name="T35" fmla="*/ 17 h 179"/>
                <a:gd name="T36" fmla="*/ 98 w 196"/>
                <a:gd name="T3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179">
                  <a:moveTo>
                    <a:pt x="116" y="2"/>
                  </a:moveTo>
                  <a:cubicBezTo>
                    <a:pt x="110" y="1"/>
                    <a:pt x="104" y="0"/>
                    <a:pt x="98" y="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7"/>
                    <a:pt x="108" y="17"/>
                    <a:pt x="113" y="18"/>
                  </a:cubicBezTo>
                  <a:cubicBezTo>
                    <a:pt x="152" y="27"/>
                    <a:pt x="177" y="65"/>
                    <a:pt x="169" y="105"/>
                  </a:cubicBezTo>
                  <a:cubicBezTo>
                    <a:pt x="162" y="139"/>
                    <a:pt x="131" y="163"/>
                    <a:pt x="98" y="163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39" y="179"/>
                    <a:pt x="177" y="150"/>
                    <a:pt x="185" y="108"/>
                  </a:cubicBezTo>
                  <a:cubicBezTo>
                    <a:pt x="196" y="60"/>
                    <a:pt x="165" y="12"/>
                    <a:pt x="116" y="2"/>
                  </a:cubicBezTo>
                  <a:close/>
                  <a:moveTo>
                    <a:pt x="98" y="0"/>
                  </a:moveTo>
                  <a:cubicBezTo>
                    <a:pt x="56" y="0"/>
                    <a:pt x="19" y="29"/>
                    <a:pt x="10" y="71"/>
                  </a:cubicBezTo>
                  <a:cubicBezTo>
                    <a:pt x="0" y="120"/>
                    <a:pt x="31" y="167"/>
                    <a:pt x="79" y="177"/>
                  </a:cubicBezTo>
                  <a:cubicBezTo>
                    <a:pt x="85" y="179"/>
                    <a:pt x="92" y="179"/>
                    <a:pt x="98" y="179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3" y="163"/>
                    <a:pt x="88" y="162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43" y="153"/>
                    <a:pt x="18" y="114"/>
                    <a:pt x="26" y="75"/>
                  </a:cubicBezTo>
                  <a:cubicBezTo>
                    <a:pt x="33" y="40"/>
                    <a:pt x="64" y="17"/>
                    <a:pt x="98" y="17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7216765" y="2970048"/>
              <a:ext cx="69029" cy="148790"/>
            </a:xfrm>
            <a:custGeom>
              <a:avLst/>
              <a:gdLst>
                <a:gd name="T0" fmla="*/ 33 w 58"/>
                <a:gd name="T1" fmla="*/ 125 h 125"/>
                <a:gd name="T2" fmla="*/ 0 w 58"/>
                <a:gd name="T3" fmla="*/ 118 h 125"/>
                <a:gd name="T4" fmla="*/ 25 w 58"/>
                <a:gd name="T5" fmla="*/ 0 h 125"/>
                <a:gd name="T6" fmla="*/ 58 w 58"/>
                <a:gd name="T7" fmla="*/ 7 h 125"/>
                <a:gd name="T8" fmla="*/ 33 w 5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25">
                  <a:moveTo>
                    <a:pt x="33" y="125"/>
                  </a:moveTo>
                  <a:lnTo>
                    <a:pt x="0" y="118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33" y="125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7188201" y="3015280"/>
              <a:ext cx="97593" cy="201164"/>
            </a:xfrm>
            <a:custGeom>
              <a:avLst/>
              <a:gdLst>
                <a:gd name="T0" fmla="*/ 40 w 60"/>
                <a:gd name="T1" fmla="*/ 106 h 123"/>
                <a:gd name="T2" fmla="*/ 18 w 60"/>
                <a:gd name="T3" fmla="*/ 121 h 123"/>
                <a:gd name="T4" fmla="*/ 3 w 60"/>
                <a:gd name="T5" fmla="*/ 98 h 123"/>
                <a:gd name="T6" fmla="*/ 20 w 60"/>
                <a:gd name="T7" fmla="*/ 17 h 123"/>
                <a:gd name="T8" fmla="*/ 42 w 60"/>
                <a:gd name="T9" fmla="*/ 2 h 123"/>
                <a:gd name="T10" fmla="*/ 57 w 60"/>
                <a:gd name="T11" fmla="*/ 25 h 123"/>
                <a:gd name="T12" fmla="*/ 40 w 60"/>
                <a:gd name="T13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3">
                  <a:moveTo>
                    <a:pt x="40" y="106"/>
                  </a:moveTo>
                  <a:cubicBezTo>
                    <a:pt x="38" y="116"/>
                    <a:pt x="28" y="123"/>
                    <a:pt x="18" y="121"/>
                  </a:cubicBezTo>
                  <a:cubicBezTo>
                    <a:pt x="7" y="118"/>
                    <a:pt x="0" y="108"/>
                    <a:pt x="3" y="9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6"/>
                    <a:pt x="32" y="0"/>
                    <a:pt x="42" y="2"/>
                  </a:cubicBezTo>
                  <a:cubicBezTo>
                    <a:pt x="53" y="4"/>
                    <a:pt x="60" y="14"/>
                    <a:pt x="57" y="25"/>
                  </a:cubicBezTo>
                  <a:lnTo>
                    <a:pt x="40" y="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6296776" y="762015"/>
              <a:ext cx="392751" cy="359475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6180141" y="2756983"/>
              <a:ext cx="478442" cy="396375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7026341" y="1967804"/>
              <a:ext cx="614120" cy="716570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0" name="Freeform 47"/>
            <p:cNvSpPr>
              <a:spLocks noEditPoints="1"/>
            </p:cNvSpPr>
            <p:nvPr/>
          </p:nvSpPr>
          <p:spPr bwMode="auto">
            <a:xfrm>
              <a:off x="7491691" y="2177299"/>
              <a:ext cx="265405" cy="521358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6565751" y="2243958"/>
              <a:ext cx="434406" cy="434465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6645492" y="2382034"/>
              <a:ext cx="216608" cy="114270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grpSp>
          <p:nvGrpSpPr>
            <p:cNvPr id="53" name="Group 126"/>
            <p:cNvGrpSpPr/>
            <p:nvPr/>
          </p:nvGrpSpPr>
          <p:grpSpPr>
            <a:xfrm>
              <a:off x="6739513" y="2803405"/>
              <a:ext cx="340384" cy="323766"/>
              <a:chOff x="8505825" y="3605213"/>
              <a:chExt cx="454025" cy="431800"/>
            </a:xfrm>
            <a:solidFill>
              <a:schemeClr val="accent3"/>
            </a:solidFill>
          </p:grpSpPr>
          <p:sp>
            <p:nvSpPr>
              <p:cNvPr id="101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  <p:sp>
            <p:nvSpPr>
              <p:cNvPr id="102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41" tIns="34270" rIns="68541" bIns="34270" numCol="1" anchor="t" anchorCtr="0" compatLnSpc="1"/>
              <a:lstStyle/>
              <a:p>
                <a:endParaRPr lang="id-ID" sz="1000" dirty="0"/>
              </a:p>
            </p:txBody>
          </p:sp>
        </p:grpSp>
        <p:sp>
          <p:nvSpPr>
            <p:cNvPr id="54" name="Freeform 52"/>
            <p:cNvSpPr/>
            <p:nvPr/>
          </p:nvSpPr>
          <p:spPr bwMode="auto">
            <a:xfrm>
              <a:off x="5689797" y="876283"/>
              <a:ext cx="509386" cy="414230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6076598" y="853670"/>
              <a:ext cx="140438" cy="192831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56446" y="985794"/>
              <a:ext cx="385610" cy="252347"/>
            </a:xfrm>
            <a:custGeom>
              <a:avLst/>
              <a:gdLst>
                <a:gd name="T0" fmla="*/ 236 w 236"/>
                <a:gd name="T1" fmla="*/ 13 h 154"/>
                <a:gd name="T2" fmla="*/ 227 w 236"/>
                <a:gd name="T3" fmla="*/ 0 h 154"/>
                <a:gd name="T4" fmla="*/ 25 w 236"/>
                <a:gd name="T5" fmla="*/ 135 h 154"/>
                <a:gd name="T6" fmla="*/ 0 w 236"/>
                <a:gd name="T7" fmla="*/ 136 h 154"/>
                <a:gd name="T8" fmla="*/ 1 w 236"/>
                <a:gd name="T9" fmla="*/ 138 h 154"/>
                <a:gd name="T10" fmla="*/ 36 w 236"/>
                <a:gd name="T11" fmla="*/ 146 h 154"/>
                <a:gd name="T12" fmla="*/ 236 w 236"/>
                <a:gd name="T13" fmla="*/ 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54">
                  <a:moveTo>
                    <a:pt x="236" y="13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7" y="140"/>
                    <a:pt x="8" y="140"/>
                    <a:pt x="0" y="136"/>
                  </a:cubicBezTo>
                  <a:cubicBezTo>
                    <a:pt x="0" y="137"/>
                    <a:pt x="0" y="137"/>
                    <a:pt x="1" y="138"/>
                  </a:cubicBezTo>
                  <a:cubicBezTo>
                    <a:pt x="9" y="150"/>
                    <a:pt x="25" y="154"/>
                    <a:pt x="36" y="146"/>
                  </a:cubicBezTo>
                  <a:lnTo>
                    <a:pt x="236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5442245" y="1207192"/>
              <a:ext cx="222559" cy="390423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5239918" y="2024939"/>
              <a:ext cx="416553" cy="453510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6776407" y="852479"/>
              <a:ext cx="396322" cy="389233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376406" y="2476274"/>
              <a:ext cx="385610" cy="390423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6872810" y="2105880"/>
              <a:ext cx="470112" cy="238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6891852" y="2058268"/>
              <a:ext cx="432027" cy="238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7062045" y="2009465"/>
              <a:ext cx="91643" cy="23806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7078706" y="1834488"/>
              <a:ext cx="58318" cy="190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7062045" y="1824967"/>
              <a:ext cx="91643" cy="23806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7201292" y="2009465"/>
              <a:ext cx="89262" cy="238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7216765" y="1834488"/>
              <a:ext cx="57127" cy="190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7201292" y="1824967"/>
              <a:ext cx="89262" cy="238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6925177" y="2009465"/>
              <a:ext cx="91643" cy="23806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6940650" y="1834488"/>
              <a:ext cx="59508" cy="190450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6925177" y="1824967"/>
              <a:ext cx="91643" cy="23806"/>
            </a:xfrm>
            <a:prstGeom prst="rect">
              <a:avLst/>
            </a:pr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6891852" y="1772592"/>
              <a:ext cx="432027" cy="238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6891852" y="1634515"/>
              <a:ext cx="432027" cy="138077"/>
            </a:xfrm>
            <a:custGeom>
              <a:avLst/>
              <a:gdLst>
                <a:gd name="T0" fmla="*/ 181 w 363"/>
                <a:gd name="T1" fmla="*/ 0 h 116"/>
                <a:gd name="T2" fmla="*/ 363 w 363"/>
                <a:gd name="T3" fmla="*/ 116 h 116"/>
                <a:gd name="T4" fmla="*/ 0 w 363"/>
                <a:gd name="T5" fmla="*/ 116 h 116"/>
                <a:gd name="T6" fmla="*/ 181 w 363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">
                  <a:moveTo>
                    <a:pt x="181" y="0"/>
                  </a:moveTo>
                  <a:lnTo>
                    <a:pt x="363" y="116"/>
                  </a:lnTo>
                  <a:lnTo>
                    <a:pt x="0" y="11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5704079" y="1759498"/>
              <a:ext cx="599838" cy="391614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5" name="Freeform 73"/>
            <p:cNvSpPr>
              <a:spLocks noEditPoints="1"/>
            </p:cNvSpPr>
            <p:nvPr/>
          </p:nvSpPr>
          <p:spPr bwMode="auto">
            <a:xfrm>
              <a:off x="7027530" y="2189203"/>
              <a:ext cx="140438" cy="245205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6" name="Freeform 74"/>
            <p:cNvSpPr>
              <a:spLocks noEditPoints="1"/>
            </p:cNvSpPr>
            <p:nvPr/>
          </p:nvSpPr>
          <p:spPr bwMode="auto">
            <a:xfrm>
              <a:off x="5801670" y="1348841"/>
              <a:ext cx="282067" cy="345191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7" name="Freeform 75"/>
            <p:cNvSpPr>
              <a:spLocks noEditPoints="1"/>
            </p:cNvSpPr>
            <p:nvPr/>
          </p:nvSpPr>
          <p:spPr bwMode="auto">
            <a:xfrm>
              <a:off x="6344383" y="1711886"/>
              <a:ext cx="427265" cy="428513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8" name="Freeform 76"/>
            <p:cNvSpPr>
              <a:spLocks noEditPoints="1"/>
            </p:cNvSpPr>
            <p:nvPr/>
          </p:nvSpPr>
          <p:spPr bwMode="auto">
            <a:xfrm>
              <a:off x="5918306" y="2264192"/>
              <a:ext cx="482013" cy="365427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6128965" y="1728551"/>
              <a:ext cx="160671" cy="120222"/>
            </a:xfrm>
            <a:custGeom>
              <a:avLst/>
              <a:gdLst>
                <a:gd name="T0" fmla="*/ 69 w 98"/>
                <a:gd name="T1" fmla="*/ 0 h 74"/>
                <a:gd name="T2" fmla="*/ 49 w 98"/>
                <a:gd name="T3" fmla="*/ 8 h 74"/>
                <a:gd name="T4" fmla="*/ 30 w 98"/>
                <a:gd name="T5" fmla="*/ 0 h 74"/>
                <a:gd name="T6" fmla="*/ 0 w 98"/>
                <a:gd name="T7" fmla="*/ 29 h 74"/>
                <a:gd name="T8" fmla="*/ 51 w 98"/>
                <a:gd name="T9" fmla="*/ 74 h 74"/>
                <a:gd name="T10" fmla="*/ 98 w 98"/>
                <a:gd name="T11" fmla="*/ 29 h 74"/>
                <a:gd name="T12" fmla="*/ 69 w 9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69" y="0"/>
                  </a:moveTo>
                  <a:cubicBezTo>
                    <a:pt x="61" y="0"/>
                    <a:pt x="54" y="3"/>
                    <a:pt x="49" y="8"/>
                  </a:cubicBezTo>
                  <a:cubicBezTo>
                    <a:pt x="44" y="3"/>
                    <a:pt x="37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15" y="74"/>
                    <a:pt x="51" y="74"/>
                  </a:cubicBezTo>
                  <a:cubicBezTo>
                    <a:pt x="88" y="74"/>
                    <a:pt x="98" y="45"/>
                    <a:pt x="98" y="29"/>
                  </a:cubicBezTo>
                  <a:cubicBezTo>
                    <a:pt x="98" y="13"/>
                    <a:pt x="85" y="0"/>
                    <a:pt x="69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6200373" y="1697602"/>
              <a:ext cx="44036" cy="54754"/>
            </a:xfrm>
            <a:custGeom>
              <a:avLst/>
              <a:gdLst>
                <a:gd name="T0" fmla="*/ 6 w 27"/>
                <a:gd name="T1" fmla="*/ 34 h 34"/>
                <a:gd name="T2" fmla="*/ 13 w 27"/>
                <a:gd name="T3" fmla="*/ 0 h 34"/>
                <a:gd name="T4" fmla="*/ 27 w 27"/>
                <a:gd name="T5" fmla="*/ 3 h 34"/>
                <a:gd name="T6" fmla="*/ 6 w 2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2"/>
                    <a:pt x="4" y="9"/>
                    <a:pt x="13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4" y="10"/>
                    <a:pt x="6" y="18"/>
                    <a:pt x="6" y="34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950440" y="2699847"/>
              <a:ext cx="169002" cy="234492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7248899" y="1497629"/>
              <a:ext cx="211848" cy="232112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6189661" y="1185766"/>
              <a:ext cx="320152" cy="460652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6075408" y="1120299"/>
              <a:ext cx="184474" cy="163074"/>
            </a:xfrm>
            <a:custGeom>
              <a:avLst/>
              <a:gdLst>
                <a:gd name="T0" fmla="*/ 103 w 113"/>
                <a:gd name="T1" fmla="*/ 31 h 100"/>
                <a:gd name="T2" fmla="*/ 57 w 113"/>
                <a:gd name="T3" fmla="*/ 0 h 100"/>
                <a:gd name="T4" fmla="*/ 57 w 113"/>
                <a:gd name="T5" fmla="*/ 9 h 100"/>
                <a:gd name="T6" fmla="*/ 95 w 113"/>
                <a:gd name="T7" fmla="*/ 35 h 100"/>
                <a:gd name="T8" fmla="*/ 72 w 113"/>
                <a:gd name="T9" fmla="*/ 88 h 100"/>
                <a:gd name="T10" fmla="*/ 57 w 113"/>
                <a:gd name="T11" fmla="*/ 91 h 100"/>
                <a:gd name="T12" fmla="*/ 57 w 113"/>
                <a:gd name="T13" fmla="*/ 100 h 100"/>
                <a:gd name="T14" fmla="*/ 75 w 113"/>
                <a:gd name="T15" fmla="*/ 96 h 100"/>
                <a:gd name="T16" fmla="*/ 103 w 113"/>
                <a:gd name="T17" fmla="*/ 31 h 100"/>
                <a:gd name="T18" fmla="*/ 57 w 113"/>
                <a:gd name="T19" fmla="*/ 0 h 100"/>
                <a:gd name="T20" fmla="*/ 38 w 113"/>
                <a:gd name="T21" fmla="*/ 4 h 100"/>
                <a:gd name="T22" fmla="*/ 11 w 113"/>
                <a:gd name="T23" fmla="*/ 68 h 100"/>
                <a:gd name="T24" fmla="*/ 57 w 113"/>
                <a:gd name="T25" fmla="*/ 100 h 100"/>
                <a:gd name="T26" fmla="*/ 57 w 113"/>
                <a:gd name="T27" fmla="*/ 91 h 100"/>
                <a:gd name="T28" fmla="*/ 19 w 113"/>
                <a:gd name="T29" fmla="*/ 65 h 100"/>
                <a:gd name="T30" fmla="*/ 19 w 113"/>
                <a:gd name="T31" fmla="*/ 65 h 100"/>
                <a:gd name="T32" fmla="*/ 42 w 113"/>
                <a:gd name="T33" fmla="*/ 12 h 100"/>
                <a:gd name="T34" fmla="*/ 57 w 113"/>
                <a:gd name="T35" fmla="*/ 9 h 100"/>
                <a:gd name="T36" fmla="*/ 57 w 113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0">
                  <a:moveTo>
                    <a:pt x="103" y="31"/>
                  </a:moveTo>
                  <a:cubicBezTo>
                    <a:pt x="95" y="12"/>
                    <a:pt x="77" y="0"/>
                    <a:pt x="57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3" y="9"/>
                    <a:pt x="88" y="19"/>
                    <a:pt x="95" y="35"/>
                  </a:cubicBezTo>
                  <a:cubicBezTo>
                    <a:pt x="103" y="56"/>
                    <a:pt x="93" y="79"/>
                    <a:pt x="72" y="88"/>
                  </a:cubicBezTo>
                  <a:cubicBezTo>
                    <a:pt x="67" y="90"/>
                    <a:pt x="62" y="91"/>
                    <a:pt x="57" y="9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3" y="100"/>
                    <a:pt x="69" y="99"/>
                    <a:pt x="75" y="96"/>
                  </a:cubicBezTo>
                  <a:cubicBezTo>
                    <a:pt x="101" y="86"/>
                    <a:pt x="113" y="57"/>
                    <a:pt x="103" y="31"/>
                  </a:cubicBezTo>
                  <a:close/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3" y="14"/>
                    <a:pt x="0" y="43"/>
                    <a:pt x="11" y="68"/>
                  </a:cubicBezTo>
                  <a:cubicBezTo>
                    <a:pt x="18" y="88"/>
                    <a:pt x="37" y="100"/>
                    <a:pt x="57" y="100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41" y="90"/>
                    <a:pt x="26" y="81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1" y="44"/>
                    <a:pt x="21" y="21"/>
                    <a:pt x="42" y="12"/>
                  </a:cubicBezTo>
                  <a:cubicBezTo>
                    <a:pt x="47" y="10"/>
                    <a:pt x="52" y="9"/>
                    <a:pt x="57" y="9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6023041" y="1217905"/>
              <a:ext cx="80930" cy="51184"/>
            </a:xfrm>
            <a:custGeom>
              <a:avLst/>
              <a:gdLst>
                <a:gd name="T0" fmla="*/ 7 w 68"/>
                <a:gd name="T1" fmla="*/ 43 h 43"/>
                <a:gd name="T2" fmla="*/ 0 w 68"/>
                <a:gd name="T3" fmla="*/ 25 h 43"/>
                <a:gd name="T4" fmla="*/ 62 w 68"/>
                <a:gd name="T5" fmla="*/ 0 h 43"/>
                <a:gd name="T6" fmla="*/ 68 w 68"/>
                <a:gd name="T7" fmla="*/ 18 h 43"/>
                <a:gd name="T8" fmla="*/ 7 w 6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7" y="43"/>
                  </a:moveTo>
                  <a:lnTo>
                    <a:pt x="0" y="25"/>
                  </a:lnTo>
                  <a:lnTo>
                    <a:pt x="62" y="0"/>
                  </a:lnTo>
                  <a:lnTo>
                    <a:pt x="68" y="18"/>
                  </a:lnTo>
                  <a:lnTo>
                    <a:pt x="7" y="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5971864" y="1225047"/>
              <a:ext cx="109494" cy="66658"/>
            </a:xfrm>
            <a:custGeom>
              <a:avLst/>
              <a:gdLst>
                <a:gd name="T0" fmla="*/ 16 w 67"/>
                <a:gd name="T1" fmla="*/ 39 h 41"/>
                <a:gd name="T2" fmla="*/ 2 w 67"/>
                <a:gd name="T3" fmla="*/ 33 h 41"/>
                <a:gd name="T4" fmla="*/ 8 w 67"/>
                <a:gd name="T5" fmla="*/ 19 h 41"/>
                <a:gd name="T6" fmla="*/ 50 w 67"/>
                <a:gd name="T7" fmla="*/ 2 h 41"/>
                <a:gd name="T8" fmla="*/ 64 w 67"/>
                <a:gd name="T9" fmla="*/ 8 h 41"/>
                <a:gd name="T10" fmla="*/ 58 w 67"/>
                <a:gd name="T11" fmla="*/ 22 h 41"/>
                <a:gd name="T12" fmla="*/ 16 w 67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1">
                  <a:moveTo>
                    <a:pt x="16" y="39"/>
                  </a:moveTo>
                  <a:cubicBezTo>
                    <a:pt x="10" y="41"/>
                    <a:pt x="4" y="39"/>
                    <a:pt x="2" y="33"/>
                  </a:cubicBezTo>
                  <a:cubicBezTo>
                    <a:pt x="0" y="28"/>
                    <a:pt x="2" y="21"/>
                    <a:pt x="8" y="1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6" y="0"/>
                    <a:pt x="62" y="3"/>
                    <a:pt x="64" y="8"/>
                  </a:cubicBezTo>
                  <a:cubicBezTo>
                    <a:pt x="67" y="14"/>
                    <a:pt x="64" y="20"/>
                    <a:pt x="58" y="22"/>
                  </a:cubicBezTo>
                  <a:lnTo>
                    <a:pt x="16" y="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5908786" y="2093976"/>
              <a:ext cx="334434" cy="119032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7294125" y="2401079"/>
              <a:ext cx="184474" cy="236873"/>
            </a:xfrm>
            <a:custGeom>
              <a:avLst/>
              <a:gdLst>
                <a:gd name="T0" fmla="*/ 113 w 113"/>
                <a:gd name="T1" fmla="*/ 25 h 145"/>
                <a:gd name="T2" fmla="*/ 108 w 113"/>
                <a:gd name="T3" fmla="*/ 22 h 145"/>
                <a:gd name="T4" fmla="*/ 42 w 113"/>
                <a:gd name="T5" fmla="*/ 128 h 145"/>
                <a:gd name="T6" fmla="*/ 19 w 113"/>
                <a:gd name="T7" fmla="*/ 132 h 145"/>
                <a:gd name="T8" fmla="*/ 12 w 113"/>
                <a:gd name="T9" fmla="*/ 109 h 145"/>
                <a:gd name="T10" fmla="*/ 78 w 113"/>
                <a:gd name="T11" fmla="*/ 3 h 145"/>
                <a:gd name="T12" fmla="*/ 73 w 113"/>
                <a:gd name="T13" fmla="*/ 0 h 145"/>
                <a:gd name="T14" fmla="*/ 6 w 113"/>
                <a:gd name="T15" fmla="*/ 107 h 145"/>
                <a:gd name="T16" fmla="*/ 15 w 113"/>
                <a:gd name="T17" fmla="*/ 138 h 145"/>
                <a:gd name="T18" fmla="*/ 47 w 113"/>
                <a:gd name="T19" fmla="*/ 132 h 145"/>
                <a:gd name="T20" fmla="*/ 113 w 113"/>
                <a:gd name="T21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45">
                  <a:moveTo>
                    <a:pt x="113" y="25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8" y="135"/>
                    <a:pt x="27" y="137"/>
                    <a:pt x="19" y="132"/>
                  </a:cubicBezTo>
                  <a:cubicBezTo>
                    <a:pt x="11" y="127"/>
                    <a:pt x="8" y="117"/>
                    <a:pt x="12" y="10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17"/>
                    <a:pt x="4" y="131"/>
                    <a:pt x="15" y="138"/>
                  </a:cubicBezTo>
                  <a:cubicBezTo>
                    <a:pt x="26" y="145"/>
                    <a:pt x="40" y="142"/>
                    <a:pt x="47" y="132"/>
                  </a:cubicBezTo>
                  <a:lnTo>
                    <a:pt x="113" y="25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7398859" y="2392747"/>
              <a:ext cx="89262" cy="61896"/>
            </a:xfrm>
            <a:custGeom>
              <a:avLst/>
              <a:gdLst>
                <a:gd name="T0" fmla="*/ 54 w 55"/>
                <a:gd name="T1" fmla="*/ 35 h 38"/>
                <a:gd name="T2" fmla="*/ 48 w 55"/>
                <a:gd name="T3" fmla="*/ 37 h 38"/>
                <a:gd name="T4" fmla="*/ 3 w 55"/>
                <a:gd name="T5" fmla="*/ 9 h 38"/>
                <a:gd name="T6" fmla="*/ 2 w 55"/>
                <a:gd name="T7" fmla="*/ 3 h 38"/>
                <a:gd name="T8" fmla="*/ 8 w 55"/>
                <a:gd name="T9" fmla="*/ 1 h 38"/>
                <a:gd name="T10" fmla="*/ 53 w 55"/>
                <a:gd name="T11" fmla="*/ 29 h 38"/>
                <a:gd name="T12" fmla="*/ 54 w 55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8">
                  <a:moveTo>
                    <a:pt x="54" y="35"/>
                  </a:moveTo>
                  <a:cubicBezTo>
                    <a:pt x="53" y="37"/>
                    <a:pt x="50" y="38"/>
                    <a:pt x="48" y="3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31"/>
                    <a:pt x="55" y="33"/>
                    <a:pt x="54" y="35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7329830" y="2441549"/>
              <a:ext cx="122586" cy="170215"/>
            </a:xfrm>
            <a:custGeom>
              <a:avLst/>
              <a:gdLst>
                <a:gd name="T0" fmla="*/ 75 w 75"/>
                <a:gd name="T1" fmla="*/ 4 h 104"/>
                <a:gd name="T2" fmla="*/ 69 w 75"/>
                <a:gd name="T3" fmla="*/ 0 h 104"/>
                <a:gd name="T4" fmla="*/ 10 w 75"/>
                <a:gd name="T5" fmla="*/ 95 h 104"/>
                <a:gd name="T6" fmla="*/ 0 w 75"/>
                <a:gd name="T7" fmla="*/ 100 h 104"/>
                <a:gd name="T8" fmla="*/ 1 w 75"/>
                <a:gd name="T9" fmla="*/ 101 h 104"/>
                <a:gd name="T10" fmla="*/ 17 w 75"/>
                <a:gd name="T11" fmla="*/ 98 h 104"/>
                <a:gd name="T12" fmla="*/ 75 w 75"/>
                <a:gd name="T13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04">
                  <a:moveTo>
                    <a:pt x="75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8"/>
                    <a:pt x="4" y="100"/>
                    <a:pt x="0" y="100"/>
                  </a:cubicBezTo>
                  <a:cubicBezTo>
                    <a:pt x="0" y="100"/>
                    <a:pt x="1" y="100"/>
                    <a:pt x="1" y="101"/>
                  </a:cubicBezTo>
                  <a:cubicBezTo>
                    <a:pt x="7" y="104"/>
                    <a:pt x="14" y="103"/>
                    <a:pt x="17" y="98"/>
                  </a:cubicBezTo>
                  <a:lnTo>
                    <a:pt x="75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1" name="Freeform 89"/>
            <p:cNvSpPr>
              <a:spLocks noEditPoints="1"/>
            </p:cNvSpPr>
            <p:nvPr/>
          </p:nvSpPr>
          <p:spPr bwMode="auto">
            <a:xfrm>
              <a:off x="7044191" y="1472633"/>
              <a:ext cx="166622" cy="121412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5655283" y="2267764"/>
              <a:ext cx="154720" cy="199973"/>
            </a:xfrm>
            <a:custGeom>
              <a:avLst/>
              <a:gdLst>
                <a:gd name="T0" fmla="*/ 0 w 95"/>
                <a:gd name="T1" fmla="*/ 21 h 123"/>
                <a:gd name="T2" fmla="*/ 4 w 95"/>
                <a:gd name="T3" fmla="*/ 19 h 123"/>
                <a:gd name="T4" fmla="*/ 59 w 95"/>
                <a:gd name="T5" fmla="*/ 109 h 123"/>
                <a:gd name="T6" fmla="*/ 79 w 95"/>
                <a:gd name="T7" fmla="*/ 112 h 123"/>
                <a:gd name="T8" fmla="*/ 85 w 95"/>
                <a:gd name="T9" fmla="*/ 93 h 123"/>
                <a:gd name="T10" fmla="*/ 29 w 95"/>
                <a:gd name="T11" fmla="*/ 3 h 123"/>
                <a:gd name="T12" fmla="*/ 34 w 95"/>
                <a:gd name="T13" fmla="*/ 0 h 123"/>
                <a:gd name="T14" fmla="*/ 90 w 95"/>
                <a:gd name="T15" fmla="*/ 91 h 123"/>
                <a:gd name="T16" fmla="*/ 82 w 95"/>
                <a:gd name="T17" fmla="*/ 117 h 123"/>
                <a:gd name="T18" fmla="*/ 56 w 95"/>
                <a:gd name="T19" fmla="*/ 112 h 123"/>
                <a:gd name="T20" fmla="*/ 0 w 95"/>
                <a:gd name="T21" fmla="*/ 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23">
                  <a:moveTo>
                    <a:pt x="0" y="2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63" y="115"/>
                    <a:pt x="72" y="117"/>
                    <a:pt x="79" y="112"/>
                  </a:cubicBezTo>
                  <a:cubicBezTo>
                    <a:pt x="87" y="108"/>
                    <a:pt x="89" y="99"/>
                    <a:pt x="85" y="9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5" y="100"/>
                    <a:pt x="92" y="111"/>
                    <a:pt x="82" y="117"/>
                  </a:cubicBezTo>
                  <a:cubicBezTo>
                    <a:pt x="73" y="123"/>
                    <a:pt x="61" y="121"/>
                    <a:pt x="56" y="112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5645762" y="2260621"/>
              <a:ext cx="76169" cy="52374"/>
            </a:xfrm>
            <a:custGeom>
              <a:avLst/>
              <a:gdLst>
                <a:gd name="T0" fmla="*/ 1 w 47"/>
                <a:gd name="T1" fmla="*/ 30 h 32"/>
                <a:gd name="T2" fmla="*/ 6 w 47"/>
                <a:gd name="T3" fmla="*/ 31 h 32"/>
                <a:gd name="T4" fmla="*/ 44 w 47"/>
                <a:gd name="T5" fmla="*/ 7 h 32"/>
                <a:gd name="T6" fmla="*/ 46 w 47"/>
                <a:gd name="T7" fmla="*/ 2 h 32"/>
                <a:gd name="T8" fmla="*/ 41 w 47"/>
                <a:gd name="T9" fmla="*/ 1 h 32"/>
                <a:gd name="T10" fmla="*/ 2 w 47"/>
                <a:gd name="T11" fmla="*/ 25 h 32"/>
                <a:gd name="T12" fmla="*/ 1 w 47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2">
                  <a:moveTo>
                    <a:pt x="1" y="30"/>
                  </a:moveTo>
                  <a:cubicBezTo>
                    <a:pt x="2" y="32"/>
                    <a:pt x="4" y="32"/>
                    <a:pt x="6" y="3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6"/>
                    <a:pt x="47" y="4"/>
                    <a:pt x="46" y="2"/>
                  </a:cubicBezTo>
                  <a:cubicBezTo>
                    <a:pt x="45" y="1"/>
                    <a:pt x="42" y="0"/>
                    <a:pt x="41" y="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8"/>
                    <a:pt x="1" y="3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5676705" y="2303472"/>
              <a:ext cx="104734" cy="144028"/>
            </a:xfrm>
            <a:custGeom>
              <a:avLst/>
              <a:gdLst>
                <a:gd name="T0" fmla="*/ 0 w 64"/>
                <a:gd name="T1" fmla="*/ 3 h 88"/>
                <a:gd name="T2" fmla="*/ 5 w 64"/>
                <a:gd name="T3" fmla="*/ 0 h 88"/>
                <a:gd name="T4" fmla="*/ 55 w 64"/>
                <a:gd name="T5" fmla="*/ 80 h 88"/>
                <a:gd name="T6" fmla="*/ 64 w 64"/>
                <a:gd name="T7" fmla="*/ 85 h 88"/>
                <a:gd name="T8" fmla="*/ 63 w 64"/>
                <a:gd name="T9" fmla="*/ 85 h 88"/>
                <a:gd name="T10" fmla="*/ 49 w 64"/>
                <a:gd name="T11" fmla="*/ 82 h 88"/>
                <a:gd name="T12" fmla="*/ 0 w 64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8">
                  <a:moveTo>
                    <a:pt x="0" y="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3"/>
                    <a:pt x="60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8"/>
                    <a:pt x="52" y="87"/>
                    <a:pt x="49" y="8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5" name="Freeform 93"/>
            <p:cNvSpPr>
              <a:spLocks noEditPoints="1"/>
            </p:cNvSpPr>
            <p:nvPr/>
          </p:nvSpPr>
          <p:spPr bwMode="auto">
            <a:xfrm>
              <a:off x="6675245" y="3505692"/>
              <a:ext cx="164241" cy="179738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6476489" y="2321327"/>
              <a:ext cx="47606" cy="45232"/>
            </a:xfrm>
            <a:custGeom>
              <a:avLst/>
              <a:gdLst>
                <a:gd name="T0" fmla="*/ 28 w 29"/>
                <a:gd name="T1" fmla="*/ 16 h 28"/>
                <a:gd name="T2" fmla="*/ 12 w 29"/>
                <a:gd name="T3" fmla="*/ 27 h 28"/>
                <a:gd name="T4" fmla="*/ 1 w 29"/>
                <a:gd name="T5" fmla="*/ 12 h 28"/>
                <a:gd name="T6" fmla="*/ 17 w 29"/>
                <a:gd name="T7" fmla="*/ 1 h 28"/>
                <a:gd name="T8" fmla="*/ 28 w 2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8" y="16"/>
                  </a:moveTo>
                  <a:cubicBezTo>
                    <a:pt x="26" y="23"/>
                    <a:pt x="19" y="28"/>
                    <a:pt x="12" y="27"/>
                  </a:cubicBezTo>
                  <a:cubicBezTo>
                    <a:pt x="5" y="26"/>
                    <a:pt x="0" y="19"/>
                    <a:pt x="1" y="12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2"/>
                    <a:pt x="29" y="9"/>
                    <a:pt x="28" y="16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6465777" y="2184442"/>
              <a:ext cx="44036" cy="147599"/>
            </a:xfrm>
            <a:custGeom>
              <a:avLst/>
              <a:gdLst>
                <a:gd name="T0" fmla="*/ 27 w 27"/>
                <a:gd name="T1" fmla="*/ 90 h 91"/>
                <a:gd name="T2" fmla="*/ 12 w 27"/>
                <a:gd name="T3" fmla="*/ 14 h 91"/>
                <a:gd name="T4" fmla="*/ 1 w 27"/>
                <a:gd name="T5" fmla="*/ 0 h 91"/>
                <a:gd name="T6" fmla="*/ 17 w 27"/>
                <a:gd name="T7" fmla="*/ 91 h 91"/>
                <a:gd name="T8" fmla="*/ 27 w 27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1">
                  <a:moveTo>
                    <a:pt x="27" y="90"/>
                  </a:moveTo>
                  <a:cubicBezTo>
                    <a:pt x="27" y="90"/>
                    <a:pt x="12" y="14"/>
                    <a:pt x="12" y="14"/>
                  </a:cubicBezTo>
                  <a:cubicBezTo>
                    <a:pt x="12" y="14"/>
                    <a:pt x="3" y="0"/>
                    <a:pt x="1" y="0"/>
                  </a:cubicBezTo>
                  <a:cubicBezTo>
                    <a:pt x="0" y="0"/>
                    <a:pt x="17" y="91"/>
                    <a:pt x="17" y="91"/>
                  </a:cubicBezTo>
                  <a:lnTo>
                    <a:pt x="27" y="90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6496722" y="2208248"/>
              <a:ext cx="95213" cy="127364"/>
            </a:xfrm>
            <a:custGeom>
              <a:avLst/>
              <a:gdLst>
                <a:gd name="T0" fmla="*/ 1 w 80"/>
                <a:gd name="T1" fmla="*/ 99 h 107"/>
                <a:gd name="T2" fmla="*/ 60 w 80"/>
                <a:gd name="T3" fmla="*/ 13 h 107"/>
                <a:gd name="T4" fmla="*/ 80 w 80"/>
                <a:gd name="T5" fmla="*/ 0 h 107"/>
                <a:gd name="T6" fmla="*/ 71 w 80"/>
                <a:gd name="T7" fmla="*/ 21 h 107"/>
                <a:gd name="T8" fmla="*/ 12 w 80"/>
                <a:gd name="T9" fmla="*/ 107 h 107"/>
                <a:gd name="T10" fmla="*/ 0 w 80"/>
                <a:gd name="T11" fmla="*/ 100 h 107"/>
                <a:gd name="T12" fmla="*/ 1 w 80"/>
                <a:gd name="T13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7">
                  <a:moveTo>
                    <a:pt x="1" y="99"/>
                  </a:moveTo>
                  <a:lnTo>
                    <a:pt x="60" y="13"/>
                  </a:lnTo>
                  <a:lnTo>
                    <a:pt x="80" y="0"/>
                  </a:lnTo>
                  <a:lnTo>
                    <a:pt x="71" y="21"/>
                  </a:lnTo>
                  <a:lnTo>
                    <a:pt x="12" y="107"/>
                  </a:lnTo>
                  <a:lnTo>
                    <a:pt x="0" y="100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6488391" y="2355847"/>
              <a:ext cx="11901" cy="23806"/>
            </a:xfrm>
            <a:custGeom>
              <a:avLst/>
              <a:gdLst>
                <a:gd name="T0" fmla="*/ 2 w 7"/>
                <a:gd name="T1" fmla="*/ 3 h 15"/>
                <a:gd name="T2" fmla="*/ 5 w 7"/>
                <a:gd name="T3" fmla="*/ 1 h 15"/>
                <a:gd name="T4" fmla="*/ 7 w 7"/>
                <a:gd name="T5" fmla="*/ 3 h 15"/>
                <a:gd name="T6" fmla="*/ 5 w 7"/>
                <a:gd name="T7" fmla="*/ 13 h 15"/>
                <a:gd name="T8" fmla="*/ 3 w 7"/>
                <a:gd name="T9" fmla="*/ 15 h 15"/>
                <a:gd name="T10" fmla="*/ 1 w 7"/>
                <a:gd name="T11" fmla="*/ 12 h 15"/>
                <a:gd name="T12" fmla="*/ 2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2" y="3"/>
                  </a:move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1" y="15"/>
                    <a:pt x="0" y="13"/>
                    <a:pt x="1" y="1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6450306" y="1150057"/>
              <a:ext cx="165432" cy="177357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55" tIns="34277" rIns="68555" bIns="34277" numCol="1" anchor="t" anchorCtr="0" compatLnSpc="1"/>
            <a:lstStyle/>
            <a:p>
              <a:endParaRPr lang="id-ID" sz="1000" dirty="0"/>
            </a:p>
          </p:txBody>
        </p:sp>
      </p:grpSp>
      <p:pic>
        <p:nvPicPr>
          <p:cNvPr id="6" name="图片 5" descr="动脑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2332355"/>
            <a:ext cx="2307590" cy="6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6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/>
    </mc:Choice>
    <mc:Fallback xmlns=""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11769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课程提纲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3728" y="4002948"/>
            <a:ext cx="47525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UDP</a:t>
            </a:r>
            <a:r>
              <a:rPr lang="zh-CN" altLang="en-US" dirty="0"/>
              <a:t>分片的代码实现</a:t>
            </a:r>
          </a:p>
        </p:txBody>
      </p:sp>
      <p:sp>
        <p:nvSpPr>
          <p:cNvPr id="7" name="Rectangle 6"/>
          <p:cNvSpPr/>
          <p:nvPr/>
        </p:nvSpPr>
        <p:spPr>
          <a:xfrm>
            <a:off x="2123728" y="3354876"/>
            <a:ext cx="47525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UDP</a:t>
            </a:r>
            <a:r>
              <a:rPr lang="zh-CN" altLang="en-US" dirty="0"/>
              <a:t>分片设计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23728" y="2670800"/>
            <a:ext cx="47525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UDP</a:t>
            </a:r>
            <a:r>
              <a:rPr lang="zh-CN" altLang="en-US" dirty="0"/>
              <a:t>分片原理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C12883F-01E2-4935-9C0A-FE89E5A1CE1A}"/>
              </a:ext>
            </a:extLst>
          </p:cNvPr>
          <p:cNvSpPr/>
          <p:nvPr/>
        </p:nvSpPr>
        <p:spPr>
          <a:xfrm>
            <a:off x="2123728" y="1950152"/>
            <a:ext cx="47525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UDP</a:t>
            </a:r>
            <a:r>
              <a:rPr lang="zh-CN" altLang="en-US" dirty="0"/>
              <a:t>应用案例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FBB5AC1-9FB0-47B2-8B18-0BB8043602CA}"/>
              </a:ext>
            </a:extLst>
          </p:cNvPr>
          <p:cNvSpPr/>
          <p:nvPr/>
        </p:nvSpPr>
        <p:spPr>
          <a:xfrm>
            <a:off x="2123728" y="4700831"/>
            <a:ext cx="47525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架构师知识树</a:t>
            </a:r>
          </a:p>
        </p:txBody>
      </p:sp>
    </p:spTree>
    <p:extLst>
      <p:ext uri="{BB962C8B-B14F-4D97-AF65-F5344CB8AC3E}">
        <p14:creationId xmlns:p14="http://schemas.microsoft.com/office/powerpoint/2010/main" val="13671115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532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UDP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案例场景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项目简介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B99487-042E-4A29-B82F-B3D8BA92E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69" y="5517232"/>
            <a:ext cx="1092300" cy="10071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E00753-CA06-4450-ADDC-53019122E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052" y="1635115"/>
            <a:ext cx="1367466" cy="889273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B74646E-3C66-4C77-88DF-3B210033A83D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2876455" y="2312160"/>
            <a:ext cx="442702" cy="43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A7C4CB7-981B-4C85-AB34-B1A3C2801BA9}"/>
              </a:ext>
            </a:extLst>
          </p:cNvPr>
          <p:cNvSpPr txBox="1"/>
          <p:nvPr/>
        </p:nvSpPr>
        <p:spPr>
          <a:xfrm>
            <a:off x="1895625" y="2815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云端服务器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0A3B5F-4FC3-4E35-A423-0AB4BEBE8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310" y="3357497"/>
            <a:ext cx="1981375" cy="105879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7A27D4B-61A3-4C40-B599-D6AFF940614C}"/>
              </a:ext>
            </a:extLst>
          </p:cNvPr>
          <p:cNvCxnSpPr>
            <a:cxnSpLocks/>
          </p:cNvCxnSpPr>
          <p:nvPr/>
        </p:nvCxnSpPr>
        <p:spPr>
          <a:xfrm>
            <a:off x="3743510" y="4077072"/>
            <a:ext cx="1169033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4922A3B0-A2F7-4288-BAB4-BE0C37C30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459" y="5507253"/>
            <a:ext cx="1482307" cy="133133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27919E2-0354-4473-A442-A06A8E8D9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2368" y="3263922"/>
            <a:ext cx="1469491" cy="1503797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28C2CFF-BDA4-4D4B-A4E1-595C0AF6DF61}"/>
              </a:ext>
            </a:extLst>
          </p:cNvPr>
          <p:cNvCxnSpPr>
            <a:cxnSpLocks/>
          </p:cNvCxnSpPr>
          <p:nvPr/>
        </p:nvCxnSpPr>
        <p:spPr>
          <a:xfrm>
            <a:off x="3852150" y="3886896"/>
            <a:ext cx="1060393" cy="12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C5A02C3-3983-4E43-8CFD-A415E08C9DEC}"/>
              </a:ext>
            </a:extLst>
          </p:cNvPr>
          <p:cNvCxnSpPr>
            <a:cxnSpLocks/>
          </p:cNvCxnSpPr>
          <p:nvPr/>
        </p:nvCxnSpPr>
        <p:spPr>
          <a:xfrm flipV="1">
            <a:off x="1223694" y="4509120"/>
            <a:ext cx="963704" cy="106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BEBD9F9-8D15-4C70-86D9-40300694776F}"/>
              </a:ext>
            </a:extLst>
          </p:cNvPr>
          <p:cNvSpPr txBox="1"/>
          <p:nvPr/>
        </p:nvSpPr>
        <p:spPr>
          <a:xfrm>
            <a:off x="1406369" y="575511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手机</a:t>
            </a:r>
            <a:r>
              <a:rPr lang="en-US" altLang="zh-CN" b="1" dirty="0"/>
              <a:t>APP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621DE61-FFC1-4485-AD85-C523FB518428}"/>
              </a:ext>
            </a:extLst>
          </p:cNvPr>
          <p:cNvSpPr txBox="1"/>
          <p:nvPr/>
        </p:nvSpPr>
        <p:spPr>
          <a:xfrm>
            <a:off x="6372200" y="598825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公园音乐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8684F3-7104-4496-B098-D468274F4FFD}"/>
              </a:ext>
            </a:extLst>
          </p:cNvPr>
          <p:cNvSpPr txBox="1"/>
          <p:nvPr/>
        </p:nvSpPr>
        <p:spPr>
          <a:xfrm>
            <a:off x="6692480" y="371419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农村广播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95AE4E6-5947-4ABB-8534-B4F8819ABCE0}"/>
              </a:ext>
            </a:extLst>
          </p:cNvPr>
          <p:cNvSpPr txBox="1"/>
          <p:nvPr/>
        </p:nvSpPr>
        <p:spPr>
          <a:xfrm>
            <a:off x="5257792" y="111333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室内音箱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F98A4EE-5EA2-4CB6-AA99-03B436339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6069" y="1058074"/>
            <a:ext cx="846176" cy="125408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7B6768D-4B5A-47A5-AD59-1DAD3E58329C}"/>
              </a:ext>
            </a:extLst>
          </p:cNvPr>
          <p:cNvSpPr txBox="1"/>
          <p:nvPr/>
        </p:nvSpPr>
        <p:spPr>
          <a:xfrm>
            <a:off x="3835547" y="96658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户外音柱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7FD9CB5-5201-4188-BB5E-BA80EFD5DCA9}"/>
              </a:ext>
            </a:extLst>
          </p:cNvPr>
          <p:cNvCxnSpPr>
            <a:cxnSpLocks/>
          </p:cNvCxnSpPr>
          <p:nvPr/>
        </p:nvCxnSpPr>
        <p:spPr>
          <a:xfrm flipV="1">
            <a:off x="3742245" y="2347274"/>
            <a:ext cx="1464421" cy="10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723E42D5-49C7-484A-AEE5-4FF7076EE5C4}"/>
              </a:ext>
            </a:extLst>
          </p:cNvPr>
          <p:cNvSpPr txBox="1"/>
          <p:nvPr/>
        </p:nvSpPr>
        <p:spPr>
          <a:xfrm>
            <a:off x="2706418" y="3394079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2G/3G/4G/</a:t>
            </a:r>
            <a:r>
              <a:rPr lang="en-US" altLang="zh-CN" b="1" dirty="0" err="1">
                <a:solidFill>
                  <a:srgbClr val="FF0000"/>
                </a:solidFill>
              </a:rPr>
              <a:t>wifi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有线网络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223090D-D9F1-4D70-834F-4751A77353E1}"/>
              </a:ext>
            </a:extLst>
          </p:cNvPr>
          <p:cNvCxnSpPr>
            <a:cxnSpLocks/>
          </p:cNvCxnSpPr>
          <p:nvPr/>
        </p:nvCxnSpPr>
        <p:spPr>
          <a:xfrm flipV="1">
            <a:off x="3319157" y="1821369"/>
            <a:ext cx="1764742" cy="14348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5056B7F-845C-4E75-B7D3-9F4128906F67}"/>
              </a:ext>
            </a:extLst>
          </p:cNvPr>
          <p:cNvCxnSpPr>
            <a:cxnSpLocks/>
          </p:cNvCxnSpPr>
          <p:nvPr/>
        </p:nvCxnSpPr>
        <p:spPr>
          <a:xfrm flipH="1">
            <a:off x="3543191" y="1584090"/>
            <a:ext cx="1432317" cy="1085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535C558-C9E9-4F48-80B9-CB2704245AA0}"/>
              </a:ext>
            </a:extLst>
          </p:cNvPr>
          <p:cNvSpPr txBox="1"/>
          <p:nvPr/>
        </p:nvSpPr>
        <p:spPr>
          <a:xfrm>
            <a:off x="3938907" y="14154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数据重发</a:t>
            </a:r>
          </a:p>
        </p:txBody>
      </p:sp>
    </p:spTree>
    <p:extLst>
      <p:ext uri="{BB962C8B-B14F-4D97-AF65-F5344CB8AC3E}">
        <p14:creationId xmlns:p14="http://schemas.microsoft.com/office/powerpoint/2010/main" val="19567496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53281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UDP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案例场景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– UDP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使用不当引发的灾难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482C29-E52C-46D2-AE5B-6A5B4E6448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08828"/>
            <a:ext cx="2160240" cy="16221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589EC9-E0B6-4508-9B71-18A51ABD417E}"/>
              </a:ext>
            </a:extLst>
          </p:cNvPr>
          <p:cNvSpPr txBox="1"/>
          <p:nvPr/>
        </p:nvSpPr>
        <p:spPr>
          <a:xfrm>
            <a:off x="634639" y="1825843"/>
            <a:ext cx="4369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8F92"/>
                </a:solidFill>
              </a:rPr>
              <a:t>客户在一开始用我们的产品用的很开心，但过了几个星期后客户开始开始骂娘了</a:t>
            </a:r>
            <a:endParaRPr lang="en-US" altLang="zh-CN" b="1" dirty="0">
              <a:solidFill>
                <a:srgbClr val="008F92"/>
              </a:solidFill>
            </a:endParaRPr>
          </a:p>
          <a:p>
            <a:r>
              <a:rPr lang="en-US" altLang="zh-CN" b="1" dirty="0">
                <a:solidFill>
                  <a:srgbClr val="008F92"/>
                </a:solidFill>
              </a:rPr>
              <a:t>…………………….</a:t>
            </a:r>
          </a:p>
          <a:p>
            <a:r>
              <a:rPr lang="zh-CN" altLang="en-US" b="1" dirty="0">
                <a:solidFill>
                  <a:srgbClr val="008F92"/>
                </a:solidFill>
              </a:rPr>
              <a:t>你们赶紧加班解决！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C0320E2-36B4-49BD-AD05-34EDFE3330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851" y="1788227"/>
            <a:ext cx="2373509" cy="42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7971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4" y="516255"/>
            <a:ext cx="46080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UDP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分片原理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73E6EA-F151-49D6-B505-BCA1AF18E909}"/>
              </a:ext>
            </a:extLst>
          </p:cNvPr>
          <p:cNvSpPr txBox="1"/>
          <p:nvPr/>
        </p:nvSpPr>
        <p:spPr>
          <a:xfrm>
            <a:off x="1073527" y="4221088"/>
            <a:ext cx="69363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UDP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分片原理</a:t>
            </a:r>
            <a:endParaRPr lang="en-US" altLang="zh-CN" sz="2400" b="1" dirty="0">
              <a:ln/>
              <a:solidFill>
                <a:schemeClr val="accent3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400" b="1" dirty="0">
                <a:ln/>
                <a:solidFill>
                  <a:schemeClr val="accent3"/>
                </a:solidFill>
              </a:rPr>
              <a:t>对应用层的数据进行分片，以满足</a:t>
            </a:r>
            <a:r>
              <a:rPr lang="en-US" altLang="zh-CN" sz="2400" b="1" dirty="0">
                <a:ln/>
                <a:solidFill>
                  <a:schemeClr val="accent3"/>
                </a:solidFill>
              </a:rPr>
              <a:t>MTU</a:t>
            </a:r>
            <a:r>
              <a:rPr lang="zh-CN" altLang="en-US" sz="2400" b="1" dirty="0">
                <a:ln/>
                <a:solidFill>
                  <a:schemeClr val="accent3"/>
                </a:solidFill>
              </a:rPr>
              <a:t>传输的要求</a:t>
            </a:r>
            <a:endParaRPr lang="en-US" altLang="zh-CN" sz="2400" b="1" dirty="0">
              <a:ln/>
              <a:solidFill>
                <a:schemeClr val="accent3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2400" b="1" dirty="0">
                <a:ln/>
                <a:solidFill>
                  <a:schemeClr val="accent3"/>
                </a:solidFill>
              </a:rPr>
              <a:t>在发送端给分片编号，在接收端重组分片，解决乱序数据包重组的问题</a:t>
            </a:r>
            <a:endParaRPr lang="en-US" altLang="zh-CN" sz="2400" b="1" dirty="0">
              <a:ln/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23ACC3-5DCE-45F5-AE93-8F394BAB3024}"/>
              </a:ext>
            </a:extLst>
          </p:cNvPr>
          <p:cNvSpPr/>
          <p:nvPr/>
        </p:nvSpPr>
        <p:spPr>
          <a:xfrm>
            <a:off x="1079612" y="1428452"/>
            <a:ext cx="6984776" cy="20005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sz="2800" b="1" dirty="0">
                <a:ln/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UDP</a:t>
            </a:r>
            <a:r>
              <a:rPr lang="zh-CN" altLang="en-US" sz="2800" b="1" dirty="0">
                <a:ln/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传输应用层需注意的问题</a:t>
            </a:r>
            <a:endParaRPr lang="en-US" altLang="zh-CN" sz="2800" b="1" dirty="0">
              <a:ln/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ln/>
              </a:rPr>
              <a:t>数据包确认机制</a:t>
            </a:r>
            <a:endParaRPr lang="en-US" altLang="zh-CN" sz="2400" dirty="0">
              <a:ln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ln/>
              </a:rPr>
              <a:t>数据包重发机制</a:t>
            </a:r>
            <a:endParaRPr lang="en-US" altLang="zh-CN" sz="2400" dirty="0">
              <a:ln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ln/>
                <a:solidFill>
                  <a:srgbClr val="00B0F0"/>
                </a:solidFill>
              </a:rPr>
              <a:t>尽量不发送大于路径</a:t>
            </a:r>
            <a:r>
              <a:rPr lang="en-US" altLang="zh-CN" sz="2400" b="1" dirty="0">
                <a:ln/>
                <a:solidFill>
                  <a:srgbClr val="00B0F0"/>
                </a:solidFill>
              </a:rPr>
              <a:t>MTU</a:t>
            </a:r>
            <a:r>
              <a:rPr lang="zh-CN" altLang="en-US" sz="2400" dirty="0">
                <a:ln/>
                <a:solidFill>
                  <a:srgbClr val="00B0F0"/>
                </a:solidFill>
              </a:rPr>
              <a:t>的数据包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ln/>
                <a:solidFill>
                  <a:srgbClr val="00B0F0"/>
                </a:solidFill>
              </a:rPr>
              <a:t>处理数据包重排</a:t>
            </a:r>
            <a:endParaRPr lang="en-US" altLang="zh-CN" sz="2400" dirty="0">
              <a:ln/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042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218361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UDP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MTU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32DF68-9FDA-4A89-A5E0-3E73DC19D750}"/>
              </a:ext>
            </a:extLst>
          </p:cNvPr>
          <p:cNvSpPr txBox="1"/>
          <p:nvPr/>
        </p:nvSpPr>
        <p:spPr>
          <a:xfrm>
            <a:off x="1259632" y="1301512"/>
            <a:ext cx="6936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n/>
                <a:solidFill>
                  <a:schemeClr val="accent3"/>
                </a:solidFill>
              </a:rPr>
              <a:t>MTU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，最大传输单元（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Maximum Transmission Unit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）是指通信协议的某一层上面所能通过的最大数据包大小（以字节为单位）。</a:t>
            </a:r>
            <a:endParaRPr lang="en-US" altLang="zh-CN" b="1" dirty="0">
              <a:ln/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ln/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n/>
                <a:solidFill>
                  <a:schemeClr val="accent3"/>
                </a:solidFill>
              </a:rPr>
              <a:t>单个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UDP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传输的最大内容 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1472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字节，</a:t>
            </a:r>
            <a:r>
              <a:rPr lang="zh-CN" altLang="en-US" b="1" dirty="0">
                <a:ln/>
                <a:solidFill>
                  <a:srgbClr val="FF0000"/>
                </a:solidFill>
              </a:rPr>
              <a:t>但由于不同的网络中转设备设置的</a:t>
            </a:r>
            <a:r>
              <a:rPr lang="en-US" altLang="zh-CN" b="1" dirty="0">
                <a:ln/>
                <a:solidFill>
                  <a:srgbClr val="FF0000"/>
                </a:solidFill>
              </a:rPr>
              <a:t>MTU</a:t>
            </a:r>
            <a:r>
              <a:rPr lang="zh-CN" altLang="en-US" b="1" dirty="0">
                <a:ln/>
                <a:solidFill>
                  <a:srgbClr val="FF0000"/>
                </a:solidFill>
              </a:rPr>
              <a:t>值并不相同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。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Internet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上的标准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MTU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值为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576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字节，建议在进行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Internet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的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UDP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编程时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.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最好将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UDP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的数据长度控制在</a:t>
            </a:r>
            <a:r>
              <a:rPr lang="en-US" altLang="zh-CN" b="1" dirty="0">
                <a:ln/>
                <a:solidFill>
                  <a:srgbClr val="FF0000"/>
                </a:solidFill>
              </a:rPr>
              <a:t>548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字节</a:t>
            </a:r>
            <a:r>
              <a:rPr lang="en-US" altLang="zh-CN" b="1" dirty="0">
                <a:ln/>
                <a:solidFill>
                  <a:schemeClr val="accent3"/>
                </a:solidFill>
              </a:rPr>
              <a:t>(576-8-20)</a:t>
            </a:r>
            <a:r>
              <a:rPr lang="zh-CN" altLang="en-US" b="1" dirty="0">
                <a:ln/>
                <a:solidFill>
                  <a:schemeClr val="accent3"/>
                </a:solidFill>
              </a:rPr>
              <a:t>以内。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1628E0-C500-4CB5-B5BC-E4C0B981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420062"/>
            <a:ext cx="7296349" cy="32647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BAF5F2-5B8C-4D55-86E1-AA3F7E794AD2}"/>
              </a:ext>
            </a:extLst>
          </p:cNvPr>
          <p:cNvSpPr/>
          <p:nvPr/>
        </p:nvSpPr>
        <p:spPr>
          <a:xfrm>
            <a:off x="7020272" y="3429000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n/>
                <a:solidFill>
                  <a:schemeClr val="accent3"/>
                </a:solidFill>
              </a:rPr>
              <a:t>MTU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12014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42480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UDP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分片机制设计的重点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1F70DD-BCEE-4A7A-B6E1-AA8B5EAB6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4" y="933705"/>
            <a:ext cx="7992888" cy="54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603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1" descr="QQ截图20170926134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00330"/>
            <a:ext cx="3568065" cy="1685925"/>
          </a:xfrm>
          <a:prstGeom prst="rect">
            <a:avLst/>
          </a:prstGeom>
        </p:spPr>
      </p:pic>
      <p:sp>
        <p:nvSpPr>
          <p:cNvPr id="3" name="文本框 111"/>
          <p:cNvSpPr txBox="1"/>
          <p:nvPr/>
        </p:nvSpPr>
        <p:spPr>
          <a:xfrm>
            <a:off x="1188085" y="516255"/>
            <a:ext cx="42480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UDP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分片机制设计的重点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73AA61-3C70-48C3-A915-12E7C28E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3" y="1071299"/>
            <a:ext cx="8041771" cy="56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1615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​​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7F7F7F"/>
      </a:lt2>
      <a:accent1>
        <a:srgbClr val="30A8C4"/>
      </a:accent1>
      <a:accent2>
        <a:srgbClr val="7F7F7F"/>
      </a:accent2>
      <a:accent3>
        <a:srgbClr val="30A8C4"/>
      </a:accent3>
      <a:accent4>
        <a:srgbClr val="7F7F7F"/>
      </a:accent4>
      <a:accent5>
        <a:srgbClr val="30A8C4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8937</TotalTime>
  <Words>911</Words>
  <Application>Microsoft Office PowerPoint</Application>
  <PresentationFormat>全屏显示(4:3)</PresentationFormat>
  <Paragraphs>180</Paragraphs>
  <Slides>25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Clear Sans Light</vt:lpstr>
      <vt:lpstr>FontAwesome</vt:lpstr>
      <vt:lpstr>Haettenschweiler</vt:lpstr>
      <vt:lpstr>Kontrapunkt Bob</vt:lpstr>
      <vt:lpstr>Lato Light</vt:lpstr>
      <vt:lpstr>Lato Regular</vt:lpstr>
      <vt:lpstr>冬青黑体简体中文 W3</vt:lpstr>
      <vt:lpstr>方正姚体</vt:lpstr>
      <vt:lpstr>华文细黑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Packager Shell Object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>USER</dc:creator>
  <cp:lastModifiedBy>J7 tang</cp:lastModifiedBy>
  <cp:revision>1413</cp:revision>
  <dcterms:created xsi:type="dcterms:W3CDTF">2014-11-09T01:07:00Z</dcterms:created>
  <dcterms:modified xsi:type="dcterms:W3CDTF">2018-07-06T13:42:00Z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